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 id="269" r:id="rId32"/>
    <p:sldId id="270" r:id="rId33"/>
    <p:sldId id="271" r:id="rId34"/>
    <p:sldId id="272" r:id="rId35"/>
    <p:sldId id="273" r:id="rId36"/>
    <p:sldId id="274" r:id="rId37"/>
    <p:sldId id="275"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Light" charset="1" panose="020B0306030504020204"/>
      <p:regular r:id="rId10"/>
    </p:embeddedFont>
    <p:embeddedFont>
      <p:font typeface="Open Sans Light Bold" charset="1" panose="020B0806030504020204"/>
      <p:regular r:id="rId11"/>
    </p:embeddedFont>
    <p:embeddedFont>
      <p:font typeface="Open Sans Light Italics" charset="1" panose="020B0306030504020204"/>
      <p:regular r:id="rId12"/>
    </p:embeddedFont>
    <p:embeddedFont>
      <p:font typeface="Open Sans Light Bold Italics" charset="1" panose="020B0806030504020204"/>
      <p:regular r:id="rId13"/>
    </p:embeddedFont>
    <p:embeddedFont>
      <p:font typeface="Mokoto" charset="1" panose="00000000000000000000"/>
      <p:regular r:id="rId14"/>
    </p:embeddedFont>
    <p:embeddedFont>
      <p:font typeface="Montserrat Semi-Bold" charset="1" panose="00000700000000000000"/>
      <p:regular r:id="rId15"/>
    </p:embeddedFont>
    <p:embeddedFont>
      <p:font typeface="Montserrat Semi-Bold Bold" charset="1" panose="00000800000000000000"/>
      <p:regular r:id="rId16"/>
    </p:embeddedFont>
    <p:embeddedFont>
      <p:font typeface="Montserrat Semi-Bold Italics" charset="1" panose="00000700000000000000"/>
      <p:regular r:id="rId17"/>
    </p:embeddedFont>
    <p:embeddedFont>
      <p:font typeface="Montserrat Semi-Bold Bold Italics" charset="1" panose="000008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30" Target="slides/slide12.xml" Type="http://schemas.openxmlformats.org/officeDocument/2006/relationships/slide"/><Relationship Id="rId31" Target="slides/slide13.xml" Type="http://schemas.openxmlformats.org/officeDocument/2006/relationships/slide"/><Relationship Id="rId32" Target="slides/slide14.xml" Type="http://schemas.openxmlformats.org/officeDocument/2006/relationships/slide"/><Relationship Id="rId33" Target="slides/slide15.xml" Type="http://schemas.openxmlformats.org/officeDocument/2006/relationships/slide"/><Relationship Id="rId34" Target="slides/slide16.xml" Type="http://schemas.openxmlformats.org/officeDocument/2006/relationships/slide"/><Relationship Id="rId35" Target="slides/slide17.xml" Type="http://schemas.openxmlformats.org/officeDocument/2006/relationships/slide"/><Relationship Id="rId36" Target="slides/slide18.xml" Type="http://schemas.openxmlformats.org/officeDocument/2006/relationships/slide"/><Relationship Id="rId37" Target="slides/slide19.xml" Type="http://schemas.openxmlformats.org/officeDocument/2006/relationships/slide"/><Relationship Id="rId38" Target="slides/slide20.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jpeg>
</file>

<file path=ppt/media/image25.jpeg>
</file>

<file path=ppt/media/image26.jpeg>
</file>

<file path=ppt/media/image27.jpe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8.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24.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0.png" Type="http://schemas.openxmlformats.org/officeDocument/2006/relationships/image"/><Relationship Id="rId6" Target="../media/image31.png" Type="http://schemas.openxmlformats.org/officeDocument/2006/relationships/image"/><Relationship Id="rId7" Target="../media/image32.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3.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34.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9.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24.jpe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2.png" Type="http://schemas.openxmlformats.org/officeDocument/2006/relationships/image"/><Relationship Id="rId6" Target="../media/image35.png" Type="http://schemas.openxmlformats.org/officeDocument/2006/relationships/image"/><Relationship Id="rId7" Target="../media/image36.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7.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38.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9.png" Type="http://schemas.openxmlformats.org/officeDocument/2006/relationships/image"/><Relationship Id="rId2" Target="../media/image1.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2.pn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24.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25.jpeg" Type="http://schemas.openxmlformats.org/officeDocument/2006/relationships/image"/><Relationship Id="rId6" Target="../media/image26.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27.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7.jpeg" Type="http://schemas.openxmlformats.org/officeDocument/2006/relationships/image"/><Relationship Id="rId8" Target="../media/image28.jpeg" Type="http://schemas.openxmlformats.org/officeDocument/2006/relationships/image"/><Relationship Id="rId9" Target="../media/image2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5001619" y="6685712"/>
            <a:ext cx="3286381" cy="3866910"/>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2091385" y="3046697"/>
            <a:ext cx="4182770" cy="4114800"/>
          </a:xfrm>
          <a:prstGeom prst="rect">
            <a:avLst/>
          </a:prstGeom>
        </p:spPr>
      </p:pic>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6199941" y="5579425"/>
            <a:ext cx="5888119" cy="3039741"/>
          </a:xfrm>
          <a:prstGeom prst="rect">
            <a:avLst/>
          </a:prstGeom>
        </p:spPr>
      </p:pic>
      <p:pic>
        <p:nvPicPr>
          <p:cNvPr name="Picture 6" id="6"/>
          <p:cNvPicPr>
            <a:picLocks noChangeAspect="true"/>
          </p:cNvPicPr>
          <p:nvPr/>
        </p:nvPicPr>
        <p:blipFill>
          <a:blip r:embed="rId3"/>
          <a:srcRect l="0" t="0" r="0" b="0"/>
          <a:stretch>
            <a:fillRect/>
          </a:stretch>
        </p:blipFill>
        <p:spPr>
          <a:xfrm flipH="false" flipV="false" rot="0">
            <a:off x="15001619" y="-711833"/>
            <a:ext cx="3286381" cy="3866910"/>
          </a:xfrm>
          <a:prstGeom prst="rect">
            <a:avLst/>
          </a:prstGeom>
        </p:spPr>
      </p:pic>
      <p:sp>
        <p:nvSpPr>
          <p:cNvPr name="TextBox 7" id="7"/>
          <p:cNvSpPr txBox="true"/>
          <p:nvPr/>
        </p:nvSpPr>
        <p:spPr>
          <a:xfrm rot="0">
            <a:off x="3466192" y="2831526"/>
            <a:ext cx="11840096" cy="2272571"/>
          </a:xfrm>
          <a:prstGeom prst="rect">
            <a:avLst/>
          </a:prstGeom>
        </p:spPr>
        <p:txBody>
          <a:bodyPr anchor="t" rtlCol="false" tIns="0" lIns="0" bIns="0" rIns="0">
            <a:spAutoFit/>
          </a:bodyPr>
          <a:lstStyle/>
          <a:p>
            <a:pPr algn="ctr">
              <a:lnSpc>
                <a:spcPts val="9140"/>
              </a:lnSpc>
            </a:pPr>
            <a:r>
              <a:rPr lang="en-US" sz="6528">
                <a:solidFill>
                  <a:srgbClr val="92DCEF"/>
                </a:solidFill>
                <a:latin typeface="Mokoto"/>
              </a:rPr>
              <a:t>DATA SECURITY &amp; PRIVACY PROJECT</a:t>
            </a:r>
            <a:r>
              <a:rPr lang="en-US" sz="6528">
                <a:solidFill>
                  <a:srgbClr val="92DCEF"/>
                </a:solidFill>
                <a:latin typeface="Mokoto"/>
              </a:rPr>
              <a:t> </a:t>
            </a:r>
          </a:p>
        </p:txBody>
      </p:sp>
      <p:sp>
        <p:nvSpPr>
          <p:cNvPr name="TextBox 8" id="8"/>
          <p:cNvSpPr txBox="true"/>
          <p:nvPr/>
        </p:nvSpPr>
        <p:spPr>
          <a:xfrm rot="0">
            <a:off x="6892375" y="6193260"/>
            <a:ext cx="4503249" cy="523875"/>
          </a:xfrm>
          <a:prstGeom prst="rect">
            <a:avLst/>
          </a:prstGeom>
        </p:spPr>
        <p:txBody>
          <a:bodyPr anchor="t" rtlCol="false" tIns="0" lIns="0" bIns="0" rIns="0">
            <a:spAutoFit/>
          </a:bodyPr>
          <a:lstStyle/>
          <a:p>
            <a:pPr>
              <a:lnSpc>
                <a:spcPts val="4200"/>
              </a:lnSpc>
            </a:pPr>
            <a:r>
              <a:rPr lang="en-US" sz="3000">
                <a:solidFill>
                  <a:srgbClr val="92DCEF"/>
                </a:solidFill>
                <a:latin typeface="Mokoto"/>
              </a:rPr>
              <a:t>Supervised by :</a:t>
            </a:r>
          </a:p>
        </p:txBody>
      </p:sp>
      <p:sp>
        <p:nvSpPr>
          <p:cNvPr name="TextBox 9" id="9"/>
          <p:cNvSpPr txBox="true"/>
          <p:nvPr/>
        </p:nvSpPr>
        <p:spPr>
          <a:xfrm rot="0">
            <a:off x="6892375" y="6923125"/>
            <a:ext cx="3865303" cy="1064182"/>
          </a:xfrm>
          <a:prstGeom prst="rect">
            <a:avLst/>
          </a:prstGeom>
        </p:spPr>
        <p:txBody>
          <a:bodyPr anchor="t" rtlCol="false" tIns="0" lIns="0" bIns="0" rIns="0">
            <a:spAutoFit/>
          </a:bodyPr>
          <a:lstStyle/>
          <a:p>
            <a:pPr>
              <a:lnSpc>
                <a:spcPts val="4262"/>
              </a:lnSpc>
            </a:pPr>
            <a:r>
              <a:rPr lang="en-US" sz="3044">
                <a:solidFill>
                  <a:srgbClr val="92DCEF"/>
                </a:solidFill>
                <a:latin typeface="Mokoto"/>
              </a:rPr>
              <a:t>DR. </a:t>
            </a:r>
          </a:p>
          <a:p>
            <a:pPr>
              <a:lnSpc>
                <a:spcPts val="4262"/>
              </a:lnSpc>
            </a:pPr>
            <a:r>
              <a:rPr lang="en-US" sz="3044">
                <a:solidFill>
                  <a:srgbClr val="92DCEF"/>
                </a:solidFill>
                <a:latin typeface="Mokoto"/>
              </a:rPr>
              <a:t>Azza A. Ali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09604" y="7056948"/>
            <a:ext cx="4320000" cy="4114800"/>
          </a:xfrm>
          <a:prstGeom prst="rect">
            <a:avLst/>
          </a:prstGeom>
        </p:spPr>
      </p:pic>
      <p:pic>
        <p:nvPicPr>
          <p:cNvPr name="Picture 4" id="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5254536" y="1326963"/>
            <a:ext cx="7778928" cy="7633073"/>
          </a:xfrm>
          <a:prstGeom prst="rect">
            <a:avLst/>
          </a:prstGeom>
        </p:spPr>
      </p:pic>
      <p:pic>
        <p:nvPicPr>
          <p:cNvPr name="Picture 5" id="5"/>
          <p:cNvPicPr>
            <a:picLocks noChangeAspect="true"/>
          </p:cNvPicPr>
          <p:nvPr/>
        </p:nvPicPr>
        <p:blipFill>
          <a:blip r:embed="rId7"/>
          <a:srcRect l="0" t="0" r="0" b="0"/>
          <a:stretch>
            <a:fillRect/>
          </a:stretch>
        </p:blipFill>
        <p:spPr>
          <a:xfrm flipH="false" flipV="false" rot="0">
            <a:off x="6568998" y="2291158"/>
            <a:ext cx="5207154" cy="5207154"/>
          </a:xfrm>
          <a:prstGeom prst="rect">
            <a:avLst/>
          </a:prstGeom>
        </p:spPr>
      </p:pic>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4594717" y="3704589"/>
            <a:ext cx="2655862" cy="478055"/>
          </a:xfrm>
          <a:prstGeom prst="rect">
            <a:avLst/>
          </a:prstGeom>
        </p:spPr>
      </p:pic>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652726" y="5119019"/>
            <a:ext cx="2655862" cy="478055"/>
          </a:xfrm>
          <a:prstGeom prst="rect">
            <a:avLst/>
          </a:prstGeom>
        </p:spPr>
      </p:pic>
      <p:pic>
        <p:nvPicPr>
          <p:cNvPr name="Picture 5" id="5"/>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5194156" y="-1238000"/>
            <a:ext cx="4130289" cy="4114800"/>
          </a:xfrm>
          <a:prstGeom prst="rect">
            <a:avLst/>
          </a:prstGeom>
        </p:spPr>
      </p:pic>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461454" y="7592952"/>
            <a:ext cx="4130289" cy="4114800"/>
          </a:xfrm>
          <a:prstGeom prst="rect">
            <a:avLst/>
          </a:prstGeom>
        </p:spPr>
      </p:pic>
      <p:sp>
        <p:nvSpPr>
          <p:cNvPr name="TextBox 7" id="7"/>
          <p:cNvSpPr txBox="true"/>
          <p:nvPr/>
        </p:nvSpPr>
        <p:spPr>
          <a:xfrm rot="0">
            <a:off x="4186642" y="874925"/>
            <a:ext cx="9914715"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NETWORK MAPPER</a:t>
            </a:r>
          </a:p>
        </p:txBody>
      </p:sp>
      <p:sp>
        <p:nvSpPr>
          <p:cNvPr name="TextBox 8" id="8"/>
          <p:cNvSpPr txBox="true"/>
          <p:nvPr/>
        </p:nvSpPr>
        <p:spPr>
          <a:xfrm rot="0">
            <a:off x="1190625" y="3550619"/>
            <a:ext cx="3280270" cy="507364"/>
          </a:xfrm>
          <a:prstGeom prst="rect">
            <a:avLst/>
          </a:prstGeom>
        </p:spPr>
        <p:txBody>
          <a:bodyPr anchor="t" rtlCol="false" tIns="0" lIns="0" bIns="0" rIns="0">
            <a:spAutoFit/>
          </a:bodyPr>
          <a:lstStyle/>
          <a:p>
            <a:pPr>
              <a:lnSpc>
                <a:spcPts val="4060"/>
              </a:lnSpc>
            </a:pPr>
            <a:r>
              <a:rPr lang="en-US" sz="2900">
                <a:solidFill>
                  <a:srgbClr val="92DCEF"/>
                </a:solidFill>
                <a:latin typeface="Mokoto"/>
              </a:rPr>
              <a:t>OPEN NMAP</a:t>
            </a:r>
          </a:p>
        </p:txBody>
      </p:sp>
      <p:sp>
        <p:nvSpPr>
          <p:cNvPr name="TextBox 9" id="9"/>
          <p:cNvSpPr txBox="true"/>
          <p:nvPr/>
        </p:nvSpPr>
        <p:spPr>
          <a:xfrm rot="0">
            <a:off x="13533787" y="4964352"/>
            <a:ext cx="3127490" cy="507364"/>
          </a:xfrm>
          <a:prstGeom prst="rect">
            <a:avLst/>
          </a:prstGeom>
        </p:spPr>
        <p:txBody>
          <a:bodyPr anchor="t" rtlCol="false" tIns="0" lIns="0" bIns="0" rIns="0">
            <a:spAutoFit/>
          </a:bodyPr>
          <a:lstStyle/>
          <a:p>
            <a:pPr>
              <a:lnSpc>
                <a:spcPts val="4060"/>
              </a:lnSpc>
            </a:pPr>
            <a:r>
              <a:rPr lang="en-US" sz="2900">
                <a:solidFill>
                  <a:srgbClr val="92DCEF"/>
                </a:solidFill>
                <a:latin typeface="Mokoto"/>
              </a:rPr>
              <a:t>IP ADDRESS</a:t>
            </a:r>
          </a:p>
        </p:txBody>
      </p:sp>
      <p:sp>
        <p:nvSpPr>
          <p:cNvPr name="TextBox 10" id="10"/>
          <p:cNvSpPr txBox="true"/>
          <p:nvPr/>
        </p:nvSpPr>
        <p:spPr>
          <a:xfrm rot="0">
            <a:off x="1190625" y="4268369"/>
            <a:ext cx="3280270" cy="821856"/>
          </a:xfrm>
          <a:prstGeom prst="rect">
            <a:avLst/>
          </a:prstGeom>
        </p:spPr>
        <p:txBody>
          <a:bodyPr anchor="t" rtlCol="false" tIns="0" lIns="0" bIns="0" rIns="0">
            <a:spAutoFit/>
          </a:bodyPr>
          <a:lstStyle/>
          <a:p>
            <a:pPr algn="just">
              <a:lnSpc>
                <a:spcPts val="2197"/>
              </a:lnSpc>
              <a:spcBef>
                <a:spcPct val="0"/>
              </a:spcBef>
            </a:pPr>
            <a:r>
              <a:rPr lang="en-US" sz="1569">
                <a:solidFill>
                  <a:srgbClr val="A2E3F9"/>
                </a:solidFill>
                <a:latin typeface="Montserrat Semi-Bold"/>
              </a:rPr>
              <a:t>You will find the Nmap tool under the section for information gathering</a:t>
            </a:r>
          </a:p>
        </p:txBody>
      </p:sp>
      <p:sp>
        <p:nvSpPr>
          <p:cNvPr name="TextBox 11" id="11"/>
          <p:cNvSpPr txBox="true"/>
          <p:nvPr/>
        </p:nvSpPr>
        <p:spPr>
          <a:xfrm rot="0">
            <a:off x="13533787" y="5682103"/>
            <a:ext cx="3127490" cy="1377295"/>
          </a:xfrm>
          <a:prstGeom prst="rect">
            <a:avLst/>
          </a:prstGeom>
        </p:spPr>
        <p:txBody>
          <a:bodyPr anchor="t" rtlCol="false" tIns="0" lIns="0" bIns="0" rIns="0">
            <a:spAutoFit/>
          </a:bodyPr>
          <a:lstStyle/>
          <a:p>
            <a:pPr algn="just">
              <a:lnSpc>
                <a:spcPts val="2197"/>
              </a:lnSpc>
              <a:spcBef>
                <a:spcPct val="0"/>
              </a:spcBef>
            </a:pPr>
            <a:r>
              <a:rPr lang="en-US" sz="1569">
                <a:solidFill>
                  <a:srgbClr val="A2E3F9"/>
                </a:solidFill>
                <a:latin typeface="Montserrat Semi-Bold"/>
              </a:rPr>
              <a:t>Determine the network's IP address, then determine how many devices are connected to it and show more details about these</a:t>
            </a:r>
          </a:p>
        </p:txBody>
      </p:sp>
      <p:pic>
        <p:nvPicPr>
          <p:cNvPr name="Picture 12" id="1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5507065" y="6226239"/>
            <a:ext cx="2655862" cy="478055"/>
          </a:xfrm>
          <a:prstGeom prst="rect">
            <a:avLst/>
          </a:prstGeom>
        </p:spPr>
      </p:pic>
      <p:grpSp>
        <p:nvGrpSpPr>
          <p:cNvPr name="Group 13" id="13"/>
          <p:cNvGrpSpPr>
            <a:grpSpLocks noChangeAspect="true"/>
          </p:cNvGrpSpPr>
          <p:nvPr/>
        </p:nvGrpSpPr>
        <p:grpSpPr>
          <a:xfrm rot="0">
            <a:off x="6682730" y="2876800"/>
            <a:ext cx="5246391" cy="5246370"/>
            <a:chOff x="0" y="0"/>
            <a:chExt cx="6350000" cy="6349975"/>
          </a:xfrm>
        </p:grpSpPr>
        <p:sp>
          <p:nvSpPr>
            <p:cNvPr name="Freeform 14" id="14"/>
            <p:cNvSpPr/>
            <p:nvPr/>
          </p:nvSpPr>
          <p:spPr>
            <a:xfrm flipH="false" flipV="false">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38888" r="-38888" t="0" b="0"/>
              </a:stretch>
            </a:blipFill>
          </p:spPr>
        </p:sp>
      </p:grpSp>
      <p:sp>
        <p:nvSpPr>
          <p:cNvPr name="TextBox 15" id="15"/>
          <p:cNvSpPr txBox="true"/>
          <p:nvPr/>
        </p:nvSpPr>
        <p:spPr>
          <a:xfrm rot="0">
            <a:off x="2226795" y="6159564"/>
            <a:ext cx="3280270" cy="507364"/>
          </a:xfrm>
          <a:prstGeom prst="rect">
            <a:avLst/>
          </a:prstGeom>
        </p:spPr>
        <p:txBody>
          <a:bodyPr anchor="t" rtlCol="false" tIns="0" lIns="0" bIns="0" rIns="0">
            <a:spAutoFit/>
          </a:bodyPr>
          <a:lstStyle/>
          <a:p>
            <a:pPr>
              <a:lnSpc>
                <a:spcPts val="4060"/>
              </a:lnSpc>
            </a:pPr>
            <a:r>
              <a:rPr lang="en-US" sz="2900">
                <a:solidFill>
                  <a:srgbClr val="92DCEF"/>
                </a:solidFill>
                <a:latin typeface="Mokoto"/>
              </a:rPr>
              <a:t>GATHERING </a:t>
            </a:r>
          </a:p>
        </p:txBody>
      </p:sp>
      <p:sp>
        <p:nvSpPr>
          <p:cNvPr name="TextBox 16" id="16"/>
          <p:cNvSpPr txBox="true"/>
          <p:nvPr/>
        </p:nvSpPr>
        <p:spPr>
          <a:xfrm rot="0">
            <a:off x="2226795" y="6877315"/>
            <a:ext cx="3280270" cy="1099576"/>
          </a:xfrm>
          <a:prstGeom prst="rect">
            <a:avLst/>
          </a:prstGeom>
        </p:spPr>
        <p:txBody>
          <a:bodyPr anchor="t" rtlCol="false" tIns="0" lIns="0" bIns="0" rIns="0">
            <a:spAutoFit/>
          </a:bodyPr>
          <a:lstStyle/>
          <a:p>
            <a:pPr algn="just">
              <a:lnSpc>
                <a:spcPts val="2197"/>
              </a:lnSpc>
              <a:spcBef>
                <a:spcPct val="0"/>
              </a:spcBef>
            </a:pPr>
            <a:r>
              <a:rPr lang="en-US" sz="1569">
                <a:solidFill>
                  <a:srgbClr val="A2E3F9"/>
                </a:solidFill>
                <a:latin typeface="Montserrat Semi-Bold"/>
              </a:rPr>
              <a:t>We  use this command to see more details about devices that connect to the network and ports (nmap 172.20.10.4</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grpSp>
        <p:nvGrpSpPr>
          <p:cNvPr name="Group 3" id="3"/>
          <p:cNvGrpSpPr/>
          <p:nvPr/>
        </p:nvGrpSpPr>
        <p:grpSpPr>
          <a:xfrm rot="0">
            <a:off x="4374779" y="3004922"/>
            <a:ext cx="4449952" cy="3347865"/>
            <a:chOff x="0" y="0"/>
            <a:chExt cx="1172004" cy="881742"/>
          </a:xfrm>
        </p:grpSpPr>
        <p:sp>
          <p:nvSpPr>
            <p:cNvPr name="Freeform 4" id="4"/>
            <p:cNvSpPr/>
            <p:nvPr/>
          </p:nvSpPr>
          <p:spPr>
            <a:xfrm flipH="false" flipV="false">
              <a:off x="0" y="0"/>
              <a:ext cx="1172004" cy="881742"/>
            </a:xfrm>
            <a:custGeom>
              <a:avLst/>
              <a:gdLst/>
              <a:ahLst/>
              <a:cxnLst/>
              <a:rect r="r" b="b" t="t" l="l"/>
              <a:pathLst>
                <a:path h="881742" w="1172004">
                  <a:moveTo>
                    <a:pt x="0" y="0"/>
                  </a:moveTo>
                  <a:lnTo>
                    <a:pt x="1172004" y="0"/>
                  </a:lnTo>
                  <a:lnTo>
                    <a:pt x="1172004" y="881742"/>
                  </a:lnTo>
                  <a:lnTo>
                    <a:pt x="0" y="881742"/>
                  </a:lnTo>
                  <a:close/>
                </a:path>
              </a:pathLst>
            </a:custGeom>
            <a:solidFill>
              <a:srgbClr val="003845"/>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4108893" y="3335529"/>
            <a:ext cx="4411494" cy="3237471"/>
            <a:chOff x="0" y="0"/>
            <a:chExt cx="1161875" cy="852667"/>
          </a:xfrm>
        </p:grpSpPr>
        <p:sp>
          <p:nvSpPr>
            <p:cNvPr name="Freeform 7" id="7"/>
            <p:cNvSpPr/>
            <p:nvPr/>
          </p:nvSpPr>
          <p:spPr>
            <a:xfrm flipH="false" flipV="false">
              <a:off x="0" y="0"/>
              <a:ext cx="1161875" cy="852667"/>
            </a:xfrm>
            <a:custGeom>
              <a:avLst/>
              <a:gdLst/>
              <a:ahLst/>
              <a:cxnLst/>
              <a:rect r="r" b="b" t="t" l="l"/>
              <a:pathLst>
                <a:path h="852667" w="1161875">
                  <a:moveTo>
                    <a:pt x="0" y="0"/>
                  </a:moveTo>
                  <a:lnTo>
                    <a:pt x="1161875" y="0"/>
                  </a:lnTo>
                  <a:lnTo>
                    <a:pt x="1161875" y="852667"/>
                  </a:lnTo>
                  <a:lnTo>
                    <a:pt x="0" y="852667"/>
                  </a:lnTo>
                  <a:close/>
                </a:path>
              </a:pathLst>
            </a:custGeom>
            <a:solidFill>
              <a:srgbClr val="00D0FF"/>
            </a:solidFill>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9" id="9"/>
          <p:cNvGrpSpPr/>
          <p:nvPr/>
        </p:nvGrpSpPr>
        <p:grpSpPr>
          <a:xfrm rot="0">
            <a:off x="9928818" y="3004922"/>
            <a:ext cx="4458643" cy="3347865"/>
            <a:chOff x="0" y="0"/>
            <a:chExt cx="1174293" cy="881742"/>
          </a:xfrm>
        </p:grpSpPr>
        <p:sp>
          <p:nvSpPr>
            <p:cNvPr name="Freeform 10" id="10"/>
            <p:cNvSpPr/>
            <p:nvPr/>
          </p:nvSpPr>
          <p:spPr>
            <a:xfrm flipH="false" flipV="false">
              <a:off x="0" y="0"/>
              <a:ext cx="1174293" cy="881742"/>
            </a:xfrm>
            <a:custGeom>
              <a:avLst/>
              <a:gdLst/>
              <a:ahLst/>
              <a:cxnLst/>
              <a:rect r="r" b="b" t="t" l="l"/>
              <a:pathLst>
                <a:path h="881742" w="1174293">
                  <a:moveTo>
                    <a:pt x="0" y="0"/>
                  </a:moveTo>
                  <a:lnTo>
                    <a:pt x="1174293" y="0"/>
                  </a:lnTo>
                  <a:lnTo>
                    <a:pt x="1174293" y="881742"/>
                  </a:lnTo>
                  <a:lnTo>
                    <a:pt x="0" y="881742"/>
                  </a:lnTo>
                  <a:close/>
                </a:path>
              </a:pathLst>
            </a:custGeom>
            <a:solidFill>
              <a:srgbClr val="003845"/>
            </a:solidFill>
          </p:spPr>
        </p:sp>
        <p:sp>
          <p:nvSpPr>
            <p:cNvPr name="TextBox 11" id="11"/>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12" id="12"/>
          <p:cNvGrpSpPr/>
          <p:nvPr/>
        </p:nvGrpSpPr>
        <p:grpSpPr>
          <a:xfrm rot="0">
            <a:off x="9605781" y="3335529"/>
            <a:ext cx="4455587" cy="3237471"/>
            <a:chOff x="0" y="0"/>
            <a:chExt cx="1173488" cy="852667"/>
          </a:xfrm>
        </p:grpSpPr>
        <p:sp>
          <p:nvSpPr>
            <p:cNvPr name="Freeform 13" id="13"/>
            <p:cNvSpPr/>
            <p:nvPr/>
          </p:nvSpPr>
          <p:spPr>
            <a:xfrm flipH="false" flipV="false">
              <a:off x="0" y="0"/>
              <a:ext cx="1173488" cy="852667"/>
            </a:xfrm>
            <a:custGeom>
              <a:avLst/>
              <a:gdLst/>
              <a:ahLst/>
              <a:cxnLst/>
              <a:rect r="r" b="b" t="t" l="l"/>
              <a:pathLst>
                <a:path h="852667" w="1173488">
                  <a:moveTo>
                    <a:pt x="0" y="0"/>
                  </a:moveTo>
                  <a:lnTo>
                    <a:pt x="1173488" y="0"/>
                  </a:lnTo>
                  <a:lnTo>
                    <a:pt x="1173488" y="852667"/>
                  </a:lnTo>
                  <a:lnTo>
                    <a:pt x="0" y="852667"/>
                  </a:lnTo>
                  <a:close/>
                </a:path>
              </a:pathLst>
            </a:custGeom>
            <a:solidFill>
              <a:srgbClr val="00D0FF"/>
            </a:solidFill>
          </p:spPr>
        </p:sp>
        <p:sp>
          <p:nvSpPr>
            <p:cNvPr name="TextBox 14" id="14"/>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15" id="1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66597" y="4776643"/>
            <a:ext cx="3595357" cy="647164"/>
          </a:xfrm>
          <a:prstGeom prst="rect">
            <a:avLst/>
          </a:prstGeom>
        </p:spPr>
      </p:pic>
      <p:pic>
        <p:nvPicPr>
          <p:cNvPr name="Picture 16" id="1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4959240" y="4776643"/>
            <a:ext cx="3595357" cy="647164"/>
          </a:xfrm>
          <a:prstGeom prst="rect">
            <a:avLst/>
          </a:prstGeom>
        </p:spPr>
      </p:pic>
      <p:pic>
        <p:nvPicPr>
          <p:cNvPr name="Picture 17" id="17"/>
          <p:cNvPicPr>
            <a:picLocks noChangeAspect="true"/>
          </p:cNvPicPr>
          <p:nvPr/>
        </p:nvPicPr>
        <p:blipFill>
          <a:blip r:embed="rId5"/>
          <a:srcRect l="34148" t="77496" r="53176" b="10131"/>
          <a:stretch>
            <a:fillRect/>
          </a:stretch>
        </p:blipFill>
        <p:spPr>
          <a:xfrm flipH="false" flipV="false" rot="0">
            <a:off x="4374779" y="3567073"/>
            <a:ext cx="3878069" cy="2846552"/>
          </a:xfrm>
          <a:prstGeom prst="rect">
            <a:avLst/>
          </a:prstGeom>
        </p:spPr>
      </p:pic>
      <p:pic>
        <p:nvPicPr>
          <p:cNvPr name="Picture 18" id="18"/>
          <p:cNvPicPr>
            <a:picLocks noChangeAspect="true"/>
          </p:cNvPicPr>
          <p:nvPr/>
        </p:nvPicPr>
        <p:blipFill>
          <a:blip r:embed="rId6"/>
          <a:srcRect l="0" t="4101" r="27102" b="0"/>
          <a:stretch>
            <a:fillRect/>
          </a:stretch>
        </p:blipFill>
        <p:spPr>
          <a:xfrm flipH="false" flipV="false" rot="0">
            <a:off x="9863686" y="3567073"/>
            <a:ext cx="3939777" cy="2846552"/>
          </a:xfrm>
          <a:prstGeom prst="rect">
            <a:avLst/>
          </a:prstGeom>
        </p:spPr>
      </p:pic>
      <p:pic>
        <p:nvPicPr>
          <p:cNvPr name="Picture 19" id="19"/>
          <p:cNvPicPr>
            <a:picLocks noChangeAspect="true"/>
          </p:cNvPicPr>
          <p:nvPr/>
        </p:nvPicPr>
        <p:blipFill>
          <a:blip r:embed="rId7"/>
          <a:srcRect l="0" t="0" r="0" b="0"/>
          <a:stretch>
            <a:fillRect/>
          </a:stretch>
        </p:blipFill>
        <p:spPr>
          <a:xfrm flipH="false" flipV="false" rot="0">
            <a:off x="10478789" y="5630134"/>
            <a:ext cx="1029751" cy="246560"/>
          </a:xfrm>
          <a:prstGeom prst="rect">
            <a:avLst/>
          </a:prstGeom>
        </p:spPr>
      </p:pic>
      <p:sp>
        <p:nvSpPr>
          <p:cNvPr name="TextBox 20" id="20"/>
          <p:cNvSpPr txBox="true"/>
          <p:nvPr/>
        </p:nvSpPr>
        <p:spPr>
          <a:xfrm rot="0">
            <a:off x="3919286" y="879131"/>
            <a:ext cx="10449429" cy="1030325"/>
          </a:xfrm>
          <a:prstGeom prst="rect">
            <a:avLst/>
          </a:prstGeom>
        </p:spPr>
        <p:txBody>
          <a:bodyPr anchor="t" rtlCol="false" tIns="0" lIns="0" bIns="0" rIns="0">
            <a:spAutoFit/>
          </a:bodyPr>
          <a:lstStyle/>
          <a:p>
            <a:pPr algn="r">
              <a:lnSpc>
                <a:spcPts val="8310"/>
              </a:lnSpc>
            </a:pPr>
            <a:r>
              <a:rPr lang="en-US" sz="5936">
                <a:solidFill>
                  <a:srgbClr val="92DCEF"/>
                </a:solidFill>
                <a:latin typeface="Mokoto"/>
              </a:rPr>
              <a:t>NETWORK MAPPER</a:t>
            </a:r>
          </a:p>
        </p:txBody>
      </p:sp>
      <p:sp>
        <p:nvSpPr>
          <p:cNvPr name="TextBox 21" id="21"/>
          <p:cNvSpPr txBox="true"/>
          <p:nvPr/>
        </p:nvSpPr>
        <p:spPr>
          <a:xfrm rot="0">
            <a:off x="4624193" y="6980635"/>
            <a:ext cx="3280270" cy="507364"/>
          </a:xfrm>
          <a:prstGeom prst="rect">
            <a:avLst/>
          </a:prstGeom>
        </p:spPr>
        <p:txBody>
          <a:bodyPr anchor="t" rtlCol="false" tIns="0" lIns="0" bIns="0" rIns="0">
            <a:spAutoFit/>
          </a:bodyPr>
          <a:lstStyle/>
          <a:p>
            <a:pPr algn="ctr">
              <a:lnSpc>
                <a:spcPts val="4060"/>
              </a:lnSpc>
            </a:pPr>
            <a:r>
              <a:rPr lang="en-US" sz="2900">
                <a:solidFill>
                  <a:srgbClr val="92DCEF"/>
                </a:solidFill>
                <a:latin typeface="Mokoto"/>
              </a:rPr>
              <a:t>OPEN NMAP</a:t>
            </a:r>
          </a:p>
        </p:txBody>
      </p:sp>
      <p:sp>
        <p:nvSpPr>
          <p:cNvPr name="TextBox 22" id="22"/>
          <p:cNvSpPr txBox="true"/>
          <p:nvPr/>
        </p:nvSpPr>
        <p:spPr>
          <a:xfrm rot="0">
            <a:off x="4624193" y="7698385"/>
            <a:ext cx="3280270" cy="817372"/>
          </a:xfrm>
          <a:prstGeom prst="rect">
            <a:avLst/>
          </a:prstGeom>
        </p:spPr>
        <p:txBody>
          <a:bodyPr anchor="t" rtlCol="false" tIns="0" lIns="0" bIns="0" rIns="0">
            <a:spAutoFit/>
          </a:bodyPr>
          <a:lstStyle/>
          <a:p>
            <a:pPr algn="ctr">
              <a:lnSpc>
                <a:spcPts val="2197"/>
              </a:lnSpc>
              <a:spcBef>
                <a:spcPct val="0"/>
              </a:spcBef>
            </a:pPr>
            <a:r>
              <a:rPr lang="en-US" sz="1569">
                <a:solidFill>
                  <a:srgbClr val="A2E3F9"/>
                </a:solidFill>
                <a:latin typeface="Montserrat Semi-Bold"/>
              </a:rPr>
              <a:t>You will find the Nmap tool under the section for information gathering</a:t>
            </a:r>
          </a:p>
        </p:txBody>
      </p:sp>
      <p:sp>
        <p:nvSpPr>
          <p:cNvPr name="TextBox 23" id="23"/>
          <p:cNvSpPr txBox="true"/>
          <p:nvPr/>
        </p:nvSpPr>
        <p:spPr>
          <a:xfrm rot="0">
            <a:off x="10193440" y="6980635"/>
            <a:ext cx="3280270" cy="507364"/>
          </a:xfrm>
          <a:prstGeom prst="rect">
            <a:avLst/>
          </a:prstGeom>
        </p:spPr>
        <p:txBody>
          <a:bodyPr anchor="t" rtlCol="false" tIns="0" lIns="0" bIns="0" rIns="0">
            <a:spAutoFit/>
          </a:bodyPr>
          <a:lstStyle/>
          <a:p>
            <a:pPr algn="ctr">
              <a:lnSpc>
                <a:spcPts val="4060"/>
              </a:lnSpc>
            </a:pPr>
            <a:r>
              <a:rPr lang="en-US" sz="2900">
                <a:solidFill>
                  <a:srgbClr val="92DCEF"/>
                </a:solidFill>
                <a:latin typeface="Mokoto"/>
              </a:rPr>
              <a:t>IP ADDRESS</a:t>
            </a:r>
          </a:p>
        </p:txBody>
      </p:sp>
      <p:sp>
        <p:nvSpPr>
          <p:cNvPr name="TextBox 24" id="24"/>
          <p:cNvSpPr txBox="true"/>
          <p:nvPr/>
        </p:nvSpPr>
        <p:spPr>
          <a:xfrm rot="0">
            <a:off x="10193440" y="7698385"/>
            <a:ext cx="3280270" cy="1369822"/>
          </a:xfrm>
          <a:prstGeom prst="rect">
            <a:avLst/>
          </a:prstGeom>
        </p:spPr>
        <p:txBody>
          <a:bodyPr anchor="t" rtlCol="false" tIns="0" lIns="0" bIns="0" rIns="0">
            <a:spAutoFit/>
          </a:bodyPr>
          <a:lstStyle/>
          <a:p>
            <a:pPr algn="ctr">
              <a:lnSpc>
                <a:spcPts val="2197"/>
              </a:lnSpc>
              <a:spcBef>
                <a:spcPct val="0"/>
              </a:spcBef>
            </a:pPr>
            <a:r>
              <a:rPr lang="en-US" sz="1569">
                <a:solidFill>
                  <a:srgbClr val="A2E3F9"/>
                </a:solidFill>
                <a:latin typeface="Montserrat Semi-Bold"/>
              </a:rPr>
              <a:t>Determine the network's IP address, then determine how many devices are connected to it and show more details about these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grpSp>
        <p:nvGrpSpPr>
          <p:cNvPr name="Group 3" id="3"/>
          <p:cNvGrpSpPr/>
          <p:nvPr/>
        </p:nvGrpSpPr>
        <p:grpSpPr>
          <a:xfrm rot="0">
            <a:off x="4374779" y="2951359"/>
            <a:ext cx="9993935" cy="3910276"/>
            <a:chOff x="0" y="0"/>
            <a:chExt cx="2632148" cy="1029867"/>
          </a:xfrm>
        </p:grpSpPr>
        <p:sp>
          <p:nvSpPr>
            <p:cNvPr name="Freeform 4" id="4"/>
            <p:cNvSpPr/>
            <p:nvPr/>
          </p:nvSpPr>
          <p:spPr>
            <a:xfrm flipH="false" flipV="false">
              <a:off x="0" y="0"/>
              <a:ext cx="2632148" cy="1029867"/>
            </a:xfrm>
            <a:custGeom>
              <a:avLst/>
              <a:gdLst/>
              <a:ahLst/>
              <a:cxnLst/>
              <a:rect r="r" b="b" t="t" l="l"/>
              <a:pathLst>
                <a:path h="1029867" w="2632148">
                  <a:moveTo>
                    <a:pt x="0" y="0"/>
                  </a:moveTo>
                  <a:lnTo>
                    <a:pt x="2632148" y="0"/>
                  </a:lnTo>
                  <a:lnTo>
                    <a:pt x="2632148" y="1029867"/>
                  </a:lnTo>
                  <a:lnTo>
                    <a:pt x="0" y="1029867"/>
                  </a:lnTo>
                  <a:close/>
                </a:path>
              </a:pathLst>
            </a:custGeom>
            <a:solidFill>
              <a:srgbClr val="003845"/>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4108893" y="3308747"/>
            <a:ext cx="9848139" cy="3773101"/>
            <a:chOff x="0" y="0"/>
            <a:chExt cx="2593749" cy="993738"/>
          </a:xfrm>
        </p:grpSpPr>
        <p:sp>
          <p:nvSpPr>
            <p:cNvPr name="Freeform 7" id="7"/>
            <p:cNvSpPr/>
            <p:nvPr/>
          </p:nvSpPr>
          <p:spPr>
            <a:xfrm flipH="false" flipV="false">
              <a:off x="0" y="0"/>
              <a:ext cx="2593749" cy="993738"/>
            </a:xfrm>
            <a:custGeom>
              <a:avLst/>
              <a:gdLst/>
              <a:ahLst/>
              <a:cxnLst/>
              <a:rect r="r" b="b" t="t" l="l"/>
              <a:pathLst>
                <a:path h="993738" w="2593749">
                  <a:moveTo>
                    <a:pt x="0" y="0"/>
                  </a:moveTo>
                  <a:lnTo>
                    <a:pt x="2593749" y="0"/>
                  </a:lnTo>
                  <a:lnTo>
                    <a:pt x="2593749" y="993738"/>
                  </a:lnTo>
                  <a:lnTo>
                    <a:pt x="0" y="993738"/>
                  </a:lnTo>
                  <a:close/>
                </a:path>
              </a:pathLst>
            </a:custGeom>
            <a:solidFill>
              <a:srgbClr val="00D0FF"/>
            </a:solidFill>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9" id="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66597" y="5285492"/>
            <a:ext cx="3595357" cy="647164"/>
          </a:xfrm>
          <a:prstGeom prst="rect">
            <a:avLst/>
          </a:prstGeom>
        </p:spPr>
      </p:pic>
      <p:pic>
        <p:nvPicPr>
          <p:cNvPr name="Picture 10" id="10"/>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4959240" y="5285492"/>
            <a:ext cx="3595357" cy="647164"/>
          </a:xfrm>
          <a:prstGeom prst="rect">
            <a:avLst/>
          </a:prstGeom>
        </p:spPr>
      </p:pic>
      <p:pic>
        <p:nvPicPr>
          <p:cNvPr name="Picture 11" id="11"/>
          <p:cNvPicPr>
            <a:picLocks noChangeAspect="true"/>
          </p:cNvPicPr>
          <p:nvPr/>
        </p:nvPicPr>
        <p:blipFill>
          <a:blip r:embed="rId5"/>
          <a:srcRect l="0" t="0" r="19611" b="0"/>
          <a:stretch>
            <a:fillRect/>
          </a:stretch>
        </p:blipFill>
        <p:spPr>
          <a:xfrm flipH="false" flipV="false" rot="0">
            <a:off x="4374779" y="3713199"/>
            <a:ext cx="9290770" cy="2964197"/>
          </a:xfrm>
          <a:prstGeom prst="rect">
            <a:avLst/>
          </a:prstGeom>
        </p:spPr>
      </p:pic>
      <p:sp>
        <p:nvSpPr>
          <p:cNvPr name="TextBox 12" id="12"/>
          <p:cNvSpPr txBox="true"/>
          <p:nvPr/>
        </p:nvSpPr>
        <p:spPr>
          <a:xfrm rot="0">
            <a:off x="3919286" y="879131"/>
            <a:ext cx="10449429" cy="1030325"/>
          </a:xfrm>
          <a:prstGeom prst="rect">
            <a:avLst/>
          </a:prstGeom>
        </p:spPr>
        <p:txBody>
          <a:bodyPr anchor="t" rtlCol="false" tIns="0" lIns="0" bIns="0" rIns="0">
            <a:spAutoFit/>
          </a:bodyPr>
          <a:lstStyle/>
          <a:p>
            <a:pPr algn="r">
              <a:lnSpc>
                <a:spcPts val="8310"/>
              </a:lnSpc>
            </a:pPr>
            <a:r>
              <a:rPr lang="en-US" sz="5936">
                <a:solidFill>
                  <a:srgbClr val="92DCEF"/>
                </a:solidFill>
                <a:latin typeface="Mokoto"/>
              </a:rPr>
              <a:t>NETWORK MAPPER</a:t>
            </a:r>
          </a:p>
        </p:txBody>
      </p:sp>
      <p:sp>
        <p:nvSpPr>
          <p:cNvPr name="TextBox 13" id="13"/>
          <p:cNvSpPr txBox="true"/>
          <p:nvPr/>
        </p:nvSpPr>
        <p:spPr>
          <a:xfrm rot="0">
            <a:off x="6120706" y="7514684"/>
            <a:ext cx="5824512" cy="507364"/>
          </a:xfrm>
          <a:prstGeom prst="rect">
            <a:avLst/>
          </a:prstGeom>
        </p:spPr>
        <p:txBody>
          <a:bodyPr anchor="t" rtlCol="false" tIns="0" lIns="0" bIns="0" rIns="0">
            <a:spAutoFit/>
          </a:bodyPr>
          <a:lstStyle/>
          <a:p>
            <a:pPr algn="ctr">
              <a:lnSpc>
                <a:spcPts val="4060"/>
              </a:lnSpc>
            </a:pPr>
            <a:r>
              <a:rPr lang="en-US" sz="2900">
                <a:solidFill>
                  <a:srgbClr val="92DCEF"/>
                </a:solidFill>
                <a:latin typeface="Mokoto"/>
              </a:rPr>
              <a:t>GATHER INFORMATION</a:t>
            </a:r>
          </a:p>
        </p:txBody>
      </p:sp>
      <p:sp>
        <p:nvSpPr>
          <p:cNvPr name="TextBox 14" id="14"/>
          <p:cNvSpPr txBox="true"/>
          <p:nvPr/>
        </p:nvSpPr>
        <p:spPr>
          <a:xfrm rot="0">
            <a:off x="6401912" y="8203023"/>
            <a:ext cx="5262101" cy="817372"/>
          </a:xfrm>
          <a:prstGeom prst="rect">
            <a:avLst/>
          </a:prstGeom>
        </p:spPr>
        <p:txBody>
          <a:bodyPr anchor="t" rtlCol="false" tIns="0" lIns="0" bIns="0" rIns="0">
            <a:spAutoFit/>
          </a:bodyPr>
          <a:lstStyle/>
          <a:p>
            <a:pPr algn="ctr">
              <a:lnSpc>
                <a:spcPts val="2197"/>
              </a:lnSpc>
              <a:spcBef>
                <a:spcPct val="0"/>
              </a:spcBef>
            </a:pPr>
            <a:r>
              <a:rPr lang="en-US" sz="1569">
                <a:solidFill>
                  <a:srgbClr val="A2E3F9"/>
                </a:solidFill>
                <a:latin typeface="Montserrat Semi-Bold"/>
              </a:rPr>
              <a:t>We</a:t>
            </a:r>
            <a:r>
              <a:rPr lang="en-US" sz="1569">
                <a:solidFill>
                  <a:srgbClr val="A2E3F9"/>
                </a:solidFill>
                <a:latin typeface="Montserrat Semi-Bold"/>
              </a:rPr>
              <a:t> use this command to see more details about devices that connect to the network and ports (nmap 172.20.10.4)</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09604" y="7056948"/>
            <a:ext cx="4320000" cy="4114800"/>
          </a:xfrm>
          <a:prstGeom prst="rect">
            <a:avLst/>
          </a:prstGeom>
        </p:spPr>
      </p:pic>
      <p:pic>
        <p:nvPicPr>
          <p:cNvPr name="Picture 4" id="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6007846" y="-702922"/>
            <a:ext cx="2877925" cy="2823964"/>
          </a:xfrm>
          <a:prstGeom prst="rect">
            <a:avLst/>
          </a:prstGeom>
        </p:spPr>
      </p:pic>
      <p:grpSp>
        <p:nvGrpSpPr>
          <p:cNvPr name="Group 5" id="5"/>
          <p:cNvGrpSpPr/>
          <p:nvPr/>
        </p:nvGrpSpPr>
        <p:grpSpPr>
          <a:xfrm rot="0">
            <a:off x="4179003" y="2672225"/>
            <a:ext cx="9929995" cy="4942550"/>
            <a:chOff x="0" y="0"/>
            <a:chExt cx="2615307" cy="1301742"/>
          </a:xfrm>
        </p:grpSpPr>
        <p:sp>
          <p:nvSpPr>
            <p:cNvPr name="Freeform 6" id="6"/>
            <p:cNvSpPr/>
            <p:nvPr/>
          </p:nvSpPr>
          <p:spPr>
            <a:xfrm flipH="false" flipV="false">
              <a:off x="0" y="0"/>
              <a:ext cx="2615307" cy="1301741"/>
            </a:xfrm>
            <a:custGeom>
              <a:avLst/>
              <a:gdLst/>
              <a:ahLst/>
              <a:cxnLst/>
              <a:rect r="r" b="b" t="t" l="l"/>
              <a:pathLst>
                <a:path h="1301741" w="2615307">
                  <a:moveTo>
                    <a:pt x="0" y="0"/>
                  </a:moveTo>
                  <a:lnTo>
                    <a:pt x="2615307" y="0"/>
                  </a:lnTo>
                  <a:lnTo>
                    <a:pt x="2615307" y="1301741"/>
                  </a:lnTo>
                  <a:lnTo>
                    <a:pt x="0" y="1301741"/>
                  </a:lnTo>
                  <a:close/>
                </a:path>
              </a:pathLst>
            </a:custGeom>
            <a:solidFill>
              <a:srgbClr val="00D0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8" id="8"/>
          <p:cNvPicPr>
            <a:picLocks noChangeAspect="true"/>
          </p:cNvPicPr>
          <p:nvPr/>
        </p:nvPicPr>
        <p:blipFill>
          <a:blip r:embed="rId7"/>
          <a:srcRect l="979" t="0" r="10253" b="0"/>
          <a:stretch>
            <a:fillRect/>
          </a:stretch>
        </p:blipFill>
        <p:spPr>
          <a:xfrm flipH="false" flipV="false" rot="0">
            <a:off x="4501686" y="3057013"/>
            <a:ext cx="9284628" cy="4172974"/>
          </a:xfrm>
          <a:prstGeom prst="rect">
            <a:avLst/>
          </a:prstGeom>
        </p:spPr>
      </p:pic>
      <p:sp>
        <p:nvSpPr>
          <p:cNvPr name="TextBox 9" id="9"/>
          <p:cNvSpPr txBox="true"/>
          <p:nvPr/>
        </p:nvSpPr>
        <p:spPr>
          <a:xfrm rot="0">
            <a:off x="4577815" y="895350"/>
            <a:ext cx="9132369"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ANALYSIS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09604" y="7056948"/>
            <a:ext cx="4320000" cy="4114800"/>
          </a:xfrm>
          <a:prstGeom prst="rect">
            <a:avLst/>
          </a:prstGeom>
        </p:spPr>
      </p:pic>
      <p:pic>
        <p:nvPicPr>
          <p:cNvPr name="Picture 4" id="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5254536" y="1326963"/>
            <a:ext cx="7778928" cy="7633073"/>
          </a:xfrm>
          <a:prstGeom prst="rect">
            <a:avLst/>
          </a:prstGeom>
        </p:spPr>
      </p:pic>
      <p:pic>
        <p:nvPicPr>
          <p:cNvPr name="Picture 5" id="5"/>
          <p:cNvPicPr>
            <a:picLocks noChangeAspect="true"/>
          </p:cNvPicPr>
          <p:nvPr/>
        </p:nvPicPr>
        <p:blipFill>
          <a:blip r:embed="rId7"/>
          <a:srcRect l="0" t="0" r="0" b="0"/>
          <a:stretch>
            <a:fillRect/>
          </a:stretch>
        </p:blipFill>
        <p:spPr>
          <a:xfrm flipH="false" flipV="false" rot="0">
            <a:off x="5866201" y="1865701"/>
            <a:ext cx="6555598" cy="6555598"/>
          </a:xfrm>
          <a:prstGeom prst="rect">
            <a:avLst/>
          </a:prstGeom>
        </p:spPr>
      </p:pic>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4928693" y="3416574"/>
            <a:ext cx="2655862" cy="478055"/>
          </a:xfrm>
          <a:prstGeom prst="rect">
            <a:avLst/>
          </a:prstGeom>
        </p:spPr>
      </p:pic>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652726" y="5119019"/>
            <a:ext cx="2655862" cy="478055"/>
          </a:xfrm>
          <a:prstGeom prst="rect">
            <a:avLst/>
          </a:prstGeom>
        </p:spPr>
      </p:pic>
      <p:pic>
        <p:nvPicPr>
          <p:cNvPr name="Picture 5" id="5"/>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5194156" y="-1238000"/>
            <a:ext cx="4130289" cy="4114800"/>
          </a:xfrm>
          <a:prstGeom prst="rect">
            <a:avLst/>
          </a:prstGeom>
        </p:spPr>
      </p:pic>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461454" y="7592952"/>
            <a:ext cx="4130289" cy="4114800"/>
          </a:xfrm>
          <a:prstGeom prst="rect">
            <a:avLst/>
          </a:prstGeom>
        </p:spPr>
      </p:pic>
      <p:sp>
        <p:nvSpPr>
          <p:cNvPr name="TextBox 7" id="7"/>
          <p:cNvSpPr txBox="true"/>
          <p:nvPr/>
        </p:nvSpPr>
        <p:spPr>
          <a:xfrm rot="0">
            <a:off x="4186642" y="874925"/>
            <a:ext cx="9914715"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NIKTO</a:t>
            </a:r>
          </a:p>
        </p:txBody>
      </p:sp>
      <p:sp>
        <p:nvSpPr>
          <p:cNvPr name="TextBox 8" id="8"/>
          <p:cNvSpPr txBox="true"/>
          <p:nvPr/>
        </p:nvSpPr>
        <p:spPr>
          <a:xfrm rot="0">
            <a:off x="1524602" y="3262604"/>
            <a:ext cx="3280270" cy="507364"/>
          </a:xfrm>
          <a:prstGeom prst="rect">
            <a:avLst/>
          </a:prstGeom>
        </p:spPr>
        <p:txBody>
          <a:bodyPr anchor="t" rtlCol="false" tIns="0" lIns="0" bIns="0" rIns="0">
            <a:spAutoFit/>
          </a:bodyPr>
          <a:lstStyle/>
          <a:p>
            <a:pPr>
              <a:lnSpc>
                <a:spcPts val="4060"/>
              </a:lnSpc>
            </a:pPr>
            <a:r>
              <a:rPr lang="en-US" sz="2900">
                <a:solidFill>
                  <a:srgbClr val="92DCEF"/>
                </a:solidFill>
                <a:latin typeface="Mokoto"/>
              </a:rPr>
              <a:t>OPEN NIKTO</a:t>
            </a:r>
          </a:p>
        </p:txBody>
      </p:sp>
      <p:sp>
        <p:nvSpPr>
          <p:cNvPr name="TextBox 9" id="9"/>
          <p:cNvSpPr txBox="true"/>
          <p:nvPr/>
        </p:nvSpPr>
        <p:spPr>
          <a:xfrm rot="0">
            <a:off x="13533787" y="4964352"/>
            <a:ext cx="3127490" cy="507364"/>
          </a:xfrm>
          <a:prstGeom prst="rect">
            <a:avLst/>
          </a:prstGeom>
        </p:spPr>
        <p:txBody>
          <a:bodyPr anchor="t" rtlCol="false" tIns="0" lIns="0" bIns="0" rIns="0">
            <a:spAutoFit/>
          </a:bodyPr>
          <a:lstStyle/>
          <a:p>
            <a:pPr>
              <a:lnSpc>
                <a:spcPts val="4060"/>
              </a:lnSpc>
            </a:pPr>
            <a:r>
              <a:rPr lang="en-US" sz="2900">
                <a:solidFill>
                  <a:srgbClr val="92DCEF"/>
                </a:solidFill>
                <a:latin typeface="Mokoto"/>
              </a:rPr>
              <a:t>NIKTO -H</a:t>
            </a:r>
          </a:p>
        </p:txBody>
      </p:sp>
      <p:sp>
        <p:nvSpPr>
          <p:cNvPr name="TextBox 10" id="10"/>
          <p:cNvSpPr txBox="true"/>
          <p:nvPr/>
        </p:nvSpPr>
        <p:spPr>
          <a:xfrm rot="0">
            <a:off x="1524602" y="3980354"/>
            <a:ext cx="2810823" cy="821856"/>
          </a:xfrm>
          <a:prstGeom prst="rect">
            <a:avLst/>
          </a:prstGeom>
        </p:spPr>
        <p:txBody>
          <a:bodyPr anchor="t" rtlCol="false" tIns="0" lIns="0" bIns="0" rIns="0">
            <a:spAutoFit/>
          </a:bodyPr>
          <a:lstStyle/>
          <a:p>
            <a:pPr algn="just">
              <a:lnSpc>
                <a:spcPts val="2197"/>
              </a:lnSpc>
              <a:spcBef>
                <a:spcPct val="0"/>
              </a:spcBef>
            </a:pPr>
            <a:r>
              <a:rPr lang="en-US" sz="1569">
                <a:solidFill>
                  <a:srgbClr val="A2E3F9"/>
                </a:solidFill>
                <a:latin typeface="Montserrat Semi-Bold"/>
              </a:rPr>
              <a:t>You will find the NIKTO tool under the section for vulnerability Analysis  </a:t>
            </a:r>
          </a:p>
        </p:txBody>
      </p:sp>
      <p:sp>
        <p:nvSpPr>
          <p:cNvPr name="TextBox 11" id="11"/>
          <p:cNvSpPr txBox="true"/>
          <p:nvPr/>
        </p:nvSpPr>
        <p:spPr>
          <a:xfrm rot="0">
            <a:off x="13533787" y="5682103"/>
            <a:ext cx="3127490" cy="2488173"/>
          </a:xfrm>
          <a:prstGeom prst="rect">
            <a:avLst/>
          </a:prstGeom>
        </p:spPr>
        <p:txBody>
          <a:bodyPr anchor="t" rtlCol="false" tIns="0" lIns="0" bIns="0" rIns="0">
            <a:spAutoFit/>
          </a:bodyPr>
          <a:lstStyle/>
          <a:p>
            <a:pPr algn="just">
              <a:lnSpc>
                <a:spcPts val="2197"/>
              </a:lnSpc>
              <a:spcBef>
                <a:spcPct val="0"/>
              </a:spcBef>
            </a:pPr>
            <a:r>
              <a:rPr lang="en-US" sz="1569">
                <a:solidFill>
                  <a:srgbClr val="A2E3F9"/>
                </a:solidFill>
                <a:latin typeface="Montserrat Semi-Bold"/>
              </a:rPr>
              <a:t>When we learn about any new tool, we will explore all the commands that are available to the user. Through the NIKTO -h command, it will display all the commands that can be used, with a simple explanation of each command.</a:t>
            </a:r>
          </a:p>
        </p:txBody>
      </p:sp>
      <p:pic>
        <p:nvPicPr>
          <p:cNvPr name="Picture 12" id="1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5507065" y="6226239"/>
            <a:ext cx="2655862" cy="478055"/>
          </a:xfrm>
          <a:prstGeom prst="rect">
            <a:avLst/>
          </a:prstGeom>
        </p:spPr>
      </p:pic>
      <p:grpSp>
        <p:nvGrpSpPr>
          <p:cNvPr name="Group 13" id="13"/>
          <p:cNvGrpSpPr>
            <a:grpSpLocks noChangeAspect="true"/>
          </p:cNvGrpSpPr>
          <p:nvPr/>
        </p:nvGrpSpPr>
        <p:grpSpPr>
          <a:xfrm rot="0">
            <a:off x="6682730" y="2876800"/>
            <a:ext cx="5246391" cy="5246370"/>
            <a:chOff x="0" y="0"/>
            <a:chExt cx="6350000" cy="6349975"/>
          </a:xfrm>
        </p:grpSpPr>
        <p:sp>
          <p:nvSpPr>
            <p:cNvPr name="Freeform 14" id="14"/>
            <p:cNvSpPr/>
            <p:nvPr/>
          </p:nvSpPr>
          <p:spPr>
            <a:xfrm flipH="false" flipV="false">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38888" r="-38888" t="0" b="0"/>
              </a:stretch>
            </a:blipFill>
          </p:spPr>
        </p:sp>
      </p:grpSp>
      <p:sp>
        <p:nvSpPr>
          <p:cNvPr name="TextBox 15" id="15"/>
          <p:cNvSpPr txBox="true"/>
          <p:nvPr/>
        </p:nvSpPr>
        <p:spPr>
          <a:xfrm rot="0">
            <a:off x="2148499" y="5682580"/>
            <a:ext cx="4076287" cy="1021714"/>
          </a:xfrm>
          <a:prstGeom prst="rect">
            <a:avLst/>
          </a:prstGeom>
        </p:spPr>
        <p:txBody>
          <a:bodyPr anchor="t" rtlCol="false" tIns="0" lIns="0" bIns="0" rIns="0">
            <a:spAutoFit/>
          </a:bodyPr>
          <a:lstStyle/>
          <a:p>
            <a:pPr>
              <a:lnSpc>
                <a:spcPts val="4060"/>
              </a:lnSpc>
            </a:pPr>
            <a:r>
              <a:rPr lang="en-US" sz="2900">
                <a:solidFill>
                  <a:srgbClr val="92DCEF"/>
                </a:solidFill>
                <a:latin typeface="Mokoto"/>
              </a:rPr>
              <a:t>VULNERABILITY SCANNING</a:t>
            </a:r>
          </a:p>
        </p:txBody>
      </p:sp>
      <p:sp>
        <p:nvSpPr>
          <p:cNvPr name="TextBox 16" id="16"/>
          <p:cNvSpPr txBox="true"/>
          <p:nvPr/>
        </p:nvSpPr>
        <p:spPr>
          <a:xfrm rot="0">
            <a:off x="2226795" y="6913844"/>
            <a:ext cx="3280270" cy="1655015"/>
          </a:xfrm>
          <a:prstGeom prst="rect">
            <a:avLst/>
          </a:prstGeom>
        </p:spPr>
        <p:txBody>
          <a:bodyPr anchor="t" rtlCol="false" tIns="0" lIns="0" bIns="0" rIns="0">
            <a:spAutoFit/>
          </a:bodyPr>
          <a:lstStyle/>
          <a:p>
            <a:pPr algn="just">
              <a:lnSpc>
                <a:spcPts val="2197"/>
              </a:lnSpc>
              <a:spcBef>
                <a:spcPct val="0"/>
              </a:spcBef>
            </a:pPr>
            <a:r>
              <a:rPr lang="en-US" sz="1569">
                <a:solidFill>
                  <a:srgbClr val="A2E3F9"/>
                </a:solidFill>
                <a:latin typeface="Montserrat Semi-Bold"/>
              </a:rPr>
              <a:t>vulnerability scanning against web servers for multiple items including dangerous files and programs, and checks for outdated versions of web server software.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grpSp>
        <p:nvGrpSpPr>
          <p:cNvPr name="Group 3" id="3"/>
          <p:cNvGrpSpPr/>
          <p:nvPr/>
        </p:nvGrpSpPr>
        <p:grpSpPr>
          <a:xfrm rot="0">
            <a:off x="4374779" y="3004922"/>
            <a:ext cx="4449952" cy="3347865"/>
            <a:chOff x="0" y="0"/>
            <a:chExt cx="1172004" cy="881742"/>
          </a:xfrm>
        </p:grpSpPr>
        <p:sp>
          <p:nvSpPr>
            <p:cNvPr name="Freeform 4" id="4"/>
            <p:cNvSpPr/>
            <p:nvPr/>
          </p:nvSpPr>
          <p:spPr>
            <a:xfrm flipH="false" flipV="false">
              <a:off x="0" y="0"/>
              <a:ext cx="1172004" cy="881742"/>
            </a:xfrm>
            <a:custGeom>
              <a:avLst/>
              <a:gdLst/>
              <a:ahLst/>
              <a:cxnLst/>
              <a:rect r="r" b="b" t="t" l="l"/>
              <a:pathLst>
                <a:path h="881742" w="1172004">
                  <a:moveTo>
                    <a:pt x="0" y="0"/>
                  </a:moveTo>
                  <a:lnTo>
                    <a:pt x="1172004" y="0"/>
                  </a:lnTo>
                  <a:lnTo>
                    <a:pt x="1172004" y="881742"/>
                  </a:lnTo>
                  <a:lnTo>
                    <a:pt x="0" y="881742"/>
                  </a:lnTo>
                  <a:close/>
                </a:path>
              </a:pathLst>
            </a:custGeom>
            <a:solidFill>
              <a:srgbClr val="003845"/>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4108893" y="3335529"/>
            <a:ext cx="4411494" cy="3237471"/>
            <a:chOff x="0" y="0"/>
            <a:chExt cx="1161875" cy="852667"/>
          </a:xfrm>
        </p:grpSpPr>
        <p:sp>
          <p:nvSpPr>
            <p:cNvPr name="Freeform 7" id="7"/>
            <p:cNvSpPr/>
            <p:nvPr/>
          </p:nvSpPr>
          <p:spPr>
            <a:xfrm flipH="false" flipV="false">
              <a:off x="0" y="0"/>
              <a:ext cx="1161875" cy="852667"/>
            </a:xfrm>
            <a:custGeom>
              <a:avLst/>
              <a:gdLst/>
              <a:ahLst/>
              <a:cxnLst/>
              <a:rect r="r" b="b" t="t" l="l"/>
              <a:pathLst>
                <a:path h="852667" w="1161875">
                  <a:moveTo>
                    <a:pt x="0" y="0"/>
                  </a:moveTo>
                  <a:lnTo>
                    <a:pt x="1161875" y="0"/>
                  </a:lnTo>
                  <a:lnTo>
                    <a:pt x="1161875" y="852667"/>
                  </a:lnTo>
                  <a:lnTo>
                    <a:pt x="0" y="852667"/>
                  </a:lnTo>
                  <a:close/>
                </a:path>
              </a:pathLst>
            </a:custGeom>
            <a:solidFill>
              <a:srgbClr val="00D0FF"/>
            </a:solidFill>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9" id="9"/>
          <p:cNvGrpSpPr/>
          <p:nvPr/>
        </p:nvGrpSpPr>
        <p:grpSpPr>
          <a:xfrm rot="0">
            <a:off x="9928818" y="3004922"/>
            <a:ext cx="4458643" cy="3347865"/>
            <a:chOff x="0" y="0"/>
            <a:chExt cx="1174293" cy="881742"/>
          </a:xfrm>
        </p:grpSpPr>
        <p:sp>
          <p:nvSpPr>
            <p:cNvPr name="Freeform 10" id="10"/>
            <p:cNvSpPr/>
            <p:nvPr/>
          </p:nvSpPr>
          <p:spPr>
            <a:xfrm flipH="false" flipV="false">
              <a:off x="0" y="0"/>
              <a:ext cx="1174293" cy="881742"/>
            </a:xfrm>
            <a:custGeom>
              <a:avLst/>
              <a:gdLst/>
              <a:ahLst/>
              <a:cxnLst/>
              <a:rect r="r" b="b" t="t" l="l"/>
              <a:pathLst>
                <a:path h="881742" w="1174293">
                  <a:moveTo>
                    <a:pt x="0" y="0"/>
                  </a:moveTo>
                  <a:lnTo>
                    <a:pt x="1174293" y="0"/>
                  </a:lnTo>
                  <a:lnTo>
                    <a:pt x="1174293" y="881742"/>
                  </a:lnTo>
                  <a:lnTo>
                    <a:pt x="0" y="881742"/>
                  </a:lnTo>
                  <a:close/>
                </a:path>
              </a:pathLst>
            </a:custGeom>
            <a:solidFill>
              <a:srgbClr val="003845"/>
            </a:solidFill>
          </p:spPr>
        </p:sp>
        <p:sp>
          <p:nvSpPr>
            <p:cNvPr name="TextBox 11" id="11"/>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12" id="12"/>
          <p:cNvGrpSpPr/>
          <p:nvPr/>
        </p:nvGrpSpPr>
        <p:grpSpPr>
          <a:xfrm rot="0">
            <a:off x="9605781" y="3335529"/>
            <a:ext cx="4455587" cy="3237471"/>
            <a:chOff x="0" y="0"/>
            <a:chExt cx="1173488" cy="852667"/>
          </a:xfrm>
        </p:grpSpPr>
        <p:sp>
          <p:nvSpPr>
            <p:cNvPr name="Freeform 13" id="13"/>
            <p:cNvSpPr/>
            <p:nvPr/>
          </p:nvSpPr>
          <p:spPr>
            <a:xfrm flipH="false" flipV="false">
              <a:off x="0" y="0"/>
              <a:ext cx="1173488" cy="852667"/>
            </a:xfrm>
            <a:custGeom>
              <a:avLst/>
              <a:gdLst/>
              <a:ahLst/>
              <a:cxnLst/>
              <a:rect r="r" b="b" t="t" l="l"/>
              <a:pathLst>
                <a:path h="852667" w="1173488">
                  <a:moveTo>
                    <a:pt x="0" y="0"/>
                  </a:moveTo>
                  <a:lnTo>
                    <a:pt x="1173488" y="0"/>
                  </a:lnTo>
                  <a:lnTo>
                    <a:pt x="1173488" y="852667"/>
                  </a:lnTo>
                  <a:lnTo>
                    <a:pt x="0" y="852667"/>
                  </a:lnTo>
                  <a:close/>
                </a:path>
              </a:pathLst>
            </a:custGeom>
            <a:solidFill>
              <a:srgbClr val="00D0FF"/>
            </a:solidFill>
          </p:spPr>
        </p:sp>
        <p:sp>
          <p:nvSpPr>
            <p:cNvPr name="TextBox 14" id="14"/>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15" id="1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66597" y="4776643"/>
            <a:ext cx="3595357" cy="647164"/>
          </a:xfrm>
          <a:prstGeom prst="rect">
            <a:avLst/>
          </a:prstGeom>
        </p:spPr>
      </p:pic>
      <p:pic>
        <p:nvPicPr>
          <p:cNvPr name="Picture 16" id="1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4959240" y="4776643"/>
            <a:ext cx="3595357" cy="647164"/>
          </a:xfrm>
          <a:prstGeom prst="rect">
            <a:avLst/>
          </a:prstGeom>
        </p:spPr>
      </p:pic>
      <p:pic>
        <p:nvPicPr>
          <p:cNvPr name="Picture 17" id="17"/>
          <p:cNvPicPr>
            <a:picLocks noChangeAspect="true"/>
          </p:cNvPicPr>
          <p:nvPr/>
        </p:nvPicPr>
        <p:blipFill>
          <a:blip r:embed="rId5"/>
          <a:srcRect l="0" t="0" r="0" b="0"/>
          <a:stretch>
            <a:fillRect/>
          </a:stretch>
        </p:blipFill>
        <p:spPr>
          <a:xfrm flipH="false" flipV="false" rot="0">
            <a:off x="10478789" y="5630134"/>
            <a:ext cx="1029751" cy="246560"/>
          </a:xfrm>
          <a:prstGeom prst="rect">
            <a:avLst/>
          </a:prstGeom>
        </p:spPr>
      </p:pic>
      <p:pic>
        <p:nvPicPr>
          <p:cNvPr name="Picture 18" id="18"/>
          <p:cNvPicPr>
            <a:picLocks noChangeAspect="true"/>
          </p:cNvPicPr>
          <p:nvPr/>
        </p:nvPicPr>
        <p:blipFill>
          <a:blip r:embed="rId6"/>
          <a:srcRect l="0" t="0" r="0" b="0"/>
          <a:stretch>
            <a:fillRect/>
          </a:stretch>
        </p:blipFill>
        <p:spPr>
          <a:xfrm flipH="false" flipV="false" rot="0">
            <a:off x="4299994" y="3713851"/>
            <a:ext cx="4029292" cy="2552995"/>
          </a:xfrm>
          <a:prstGeom prst="rect">
            <a:avLst/>
          </a:prstGeom>
        </p:spPr>
      </p:pic>
      <p:pic>
        <p:nvPicPr>
          <p:cNvPr name="Picture 19" id="19"/>
          <p:cNvPicPr>
            <a:picLocks noChangeAspect="true"/>
          </p:cNvPicPr>
          <p:nvPr/>
        </p:nvPicPr>
        <p:blipFill>
          <a:blip r:embed="rId7"/>
          <a:srcRect l="0" t="0" r="0" b="0"/>
          <a:stretch>
            <a:fillRect/>
          </a:stretch>
        </p:blipFill>
        <p:spPr>
          <a:xfrm flipH="false" flipV="false" rot="0">
            <a:off x="9872481" y="3441267"/>
            <a:ext cx="3919402" cy="3039078"/>
          </a:xfrm>
          <a:prstGeom prst="rect">
            <a:avLst/>
          </a:prstGeom>
        </p:spPr>
      </p:pic>
      <p:sp>
        <p:nvSpPr>
          <p:cNvPr name="TextBox 20" id="20"/>
          <p:cNvSpPr txBox="true"/>
          <p:nvPr/>
        </p:nvSpPr>
        <p:spPr>
          <a:xfrm rot="0">
            <a:off x="3919286" y="879131"/>
            <a:ext cx="10449429"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NIKTO</a:t>
            </a:r>
          </a:p>
        </p:txBody>
      </p:sp>
      <p:sp>
        <p:nvSpPr>
          <p:cNvPr name="TextBox 21" id="21"/>
          <p:cNvSpPr txBox="true"/>
          <p:nvPr/>
        </p:nvSpPr>
        <p:spPr>
          <a:xfrm rot="0">
            <a:off x="4624193" y="6980635"/>
            <a:ext cx="3280270" cy="507364"/>
          </a:xfrm>
          <a:prstGeom prst="rect">
            <a:avLst/>
          </a:prstGeom>
        </p:spPr>
        <p:txBody>
          <a:bodyPr anchor="t" rtlCol="false" tIns="0" lIns="0" bIns="0" rIns="0">
            <a:spAutoFit/>
          </a:bodyPr>
          <a:lstStyle/>
          <a:p>
            <a:pPr algn="ctr">
              <a:lnSpc>
                <a:spcPts val="4060"/>
              </a:lnSpc>
            </a:pPr>
            <a:r>
              <a:rPr lang="en-US" sz="2900">
                <a:solidFill>
                  <a:srgbClr val="92DCEF"/>
                </a:solidFill>
                <a:latin typeface="Mokoto"/>
              </a:rPr>
              <a:t>OPEN NIKTO</a:t>
            </a:r>
          </a:p>
        </p:txBody>
      </p:sp>
      <p:sp>
        <p:nvSpPr>
          <p:cNvPr name="TextBox 22" id="22"/>
          <p:cNvSpPr txBox="true"/>
          <p:nvPr/>
        </p:nvSpPr>
        <p:spPr>
          <a:xfrm rot="0">
            <a:off x="4624193" y="7698385"/>
            <a:ext cx="3280270" cy="817372"/>
          </a:xfrm>
          <a:prstGeom prst="rect">
            <a:avLst/>
          </a:prstGeom>
        </p:spPr>
        <p:txBody>
          <a:bodyPr anchor="t" rtlCol="false" tIns="0" lIns="0" bIns="0" rIns="0">
            <a:spAutoFit/>
          </a:bodyPr>
          <a:lstStyle/>
          <a:p>
            <a:pPr algn="ctr">
              <a:lnSpc>
                <a:spcPts val="2197"/>
              </a:lnSpc>
              <a:spcBef>
                <a:spcPct val="0"/>
              </a:spcBef>
            </a:pPr>
            <a:r>
              <a:rPr lang="en-US" sz="1569">
                <a:solidFill>
                  <a:srgbClr val="A2E3F9"/>
                </a:solidFill>
                <a:latin typeface="Montserrat Semi-Bold"/>
              </a:rPr>
              <a:t>You will find the NIKTO tool under the section for vulnerability Analysis </a:t>
            </a:r>
          </a:p>
        </p:txBody>
      </p:sp>
      <p:sp>
        <p:nvSpPr>
          <p:cNvPr name="TextBox 23" id="23"/>
          <p:cNvSpPr txBox="true"/>
          <p:nvPr/>
        </p:nvSpPr>
        <p:spPr>
          <a:xfrm rot="0">
            <a:off x="9605781" y="6980635"/>
            <a:ext cx="4484502" cy="507364"/>
          </a:xfrm>
          <a:prstGeom prst="rect">
            <a:avLst/>
          </a:prstGeom>
        </p:spPr>
        <p:txBody>
          <a:bodyPr anchor="t" rtlCol="false" tIns="0" lIns="0" bIns="0" rIns="0">
            <a:spAutoFit/>
          </a:bodyPr>
          <a:lstStyle/>
          <a:p>
            <a:pPr algn="ctr">
              <a:lnSpc>
                <a:spcPts val="4060"/>
              </a:lnSpc>
            </a:pPr>
            <a:r>
              <a:rPr lang="en-US" sz="2900">
                <a:solidFill>
                  <a:srgbClr val="92DCEF"/>
                </a:solidFill>
                <a:latin typeface="Mokoto"/>
              </a:rPr>
              <a:t>NIKTO -H</a:t>
            </a:r>
          </a:p>
        </p:txBody>
      </p:sp>
      <p:sp>
        <p:nvSpPr>
          <p:cNvPr name="TextBox 24" id="24"/>
          <p:cNvSpPr txBox="true"/>
          <p:nvPr/>
        </p:nvSpPr>
        <p:spPr>
          <a:xfrm rot="0">
            <a:off x="9415826" y="7698385"/>
            <a:ext cx="5117234" cy="1369822"/>
          </a:xfrm>
          <a:prstGeom prst="rect">
            <a:avLst/>
          </a:prstGeom>
        </p:spPr>
        <p:txBody>
          <a:bodyPr anchor="t" rtlCol="false" tIns="0" lIns="0" bIns="0" rIns="0">
            <a:spAutoFit/>
          </a:bodyPr>
          <a:lstStyle/>
          <a:p>
            <a:pPr algn="ctr">
              <a:lnSpc>
                <a:spcPts val="2197"/>
              </a:lnSpc>
              <a:spcBef>
                <a:spcPct val="0"/>
              </a:spcBef>
            </a:pPr>
            <a:r>
              <a:rPr lang="en-US" sz="1569">
                <a:solidFill>
                  <a:srgbClr val="A2E3F9"/>
                </a:solidFill>
                <a:latin typeface="Montserrat Semi-Bold"/>
              </a:rPr>
              <a:t>When we learn about any new tool, we will explore all the commands that are available to the user. Through the NIKTO -h command, it will display all the commands that can be used, with a simple explanation of each command.</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grpSp>
        <p:nvGrpSpPr>
          <p:cNvPr name="Group 3" id="3"/>
          <p:cNvGrpSpPr/>
          <p:nvPr/>
        </p:nvGrpSpPr>
        <p:grpSpPr>
          <a:xfrm rot="0">
            <a:off x="4374779" y="2639341"/>
            <a:ext cx="9993935" cy="4849169"/>
            <a:chOff x="0" y="0"/>
            <a:chExt cx="2632148" cy="1277147"/>
          </a:xfrm>
        </p:grpSpPr>
        <p:sp>
          <p:nvSpPr>
            <p:cNvPr name="Freeform 4" id="4"/>
            <p:cNvSpPr/>
            <p:nvPr/>
          </p:nvSpPr>
          <p:spPr>
            <a:xfrm flipH="false" flipV="false">
              <a:off x="0" y="0"/>
              <a:ext cx="2632148" cy="1277147"/>
            </a:xfrm>
            <a:custGeom>
              <a:avLst/>
              <a:gdLst/>
              <a:ahLst/>
              <a:cxnLst/>
              <a:rect r="r" b="b" t="t" l="l"/>
              <a:pathLst>
                <a:path h="1277147" w="2632148">
                  <a:moveTo>
                    <a:pt x="0" y="0"/>
                  </a:moveTo>
                  <a:lnTo>
                    <a:pt x="2632148" y="0"/>
                  </a:lnTo>
                  <a:lnTo>
                    <a:pt x="2632148" y="1277147"/>
                  </a:lnTo>
                  <a:lnTo>
                    <a:pt x="0" y="1277147"/>
                  </a:lnTo>
                  <a:close/>
                </a:path>
              </a:pathLst>
            </a:custGeom>
            <a:solidFill>
              <a:srgbClr val="003845"/>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3919286" y="2996730"/>
            <a:ext cx="10037746" cy="4631502"/>
            <a:chOff x="0" y="0"/>
            <a:chExt cx="2643686" cy="1219820"/>
          </a:xfrm>
        </p:grpSpPr>
        <p:sp>
          <p:nvSpPr>
            <p:cNvPr name="Freeform 7" id="7"/>
            <p:cNvSpPr/>
            <p:nvPr/>
          </p:nvSpPr>
          <p:spPr>
            <a:xfrm flipH="false" flipV="false">
              <a:off x="0" y="0"/>
              <a:ext cx="2643686" cy="1219820"/>
            </a:xfrm>
            <a:custGeom>
              <a:avLst/>
              <a:gdLst/>
              <a:ahLst/>
              <a:cxnLst/>
              <a:rect r="r" b="b" t="t" l="l"/>
              <a:pathLst>
                <a:path h="1219820" w="2643686">
                  <a:moveTo>
                    <a:pt x="0" y="0"/>
                  </a:moveTo>
                  <a:lnTo>
                    <a:pt x="2643686" y="0"/>
                  </a:lnTo>
                  <a:lnTo>
                    <a:pt x="2643686" y="1219820"/>
                  </a:lnTo>
                  <a:lnTo>
                    <a:pt x="0" y="1219820"/>
                  </a:lnTo>
                  <a:close/>
                </a:path>
              </a:pathLst>
            </a:custGeom>
            <a:solidFill>
              <a:srgbClr val="00D0FF"/>
            </a:solidFill>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9" id="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66597" y="5285492"/>
            <a:ext cx="3595357" cy="647164"/>
          </a:xfrm>
          <a:prstGeom prst="rect">
            <a:avLst/>
          </a:prstGeom>
        </p:spPr>
      </p:pic>
      <p:pic>
        <p:nvPicPr>
          <p:cNvPr name="Picture 10" id="10"/>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4959240" y="5285492"/>
            <a:ext cx="3595357" cy="647164"/>
          </a:xfrm>
          <a:prstGeom prst="rect">
            <a:avLst/>
          </a:prstGeom>
        </p:spPr>
      </p:pic>
      <p:pic>
        <p:nvPicPr>
          <p:cNvPr name="Picture 11" id="11"/>
          <p:cNvPicPr>
            <a:picLocks noChangeAspect="true"/>
          </p:cNvPicPr>
          <p:nvPr/>
        </p:nvPicPr>
        <p:blipFill>
          <a:blip r:embed="rId5"/>
          <a:srcRect l="774" t="1018" r="774" b="0"/>
          <a:stretch>
            <a:fillRect/>
          </a:stretch>
        </p:blipFill>
        <p:spPr>
          <a:xfrm flipH="false" flipV="false" rot="0">
            <a:off x="5703515" y="3164738"/>
            <a:ext cx="6436819" cy="4383077"/>
          </a:xfrm>
          <a:prstGeom prst="rect">
            <a:avLst/>
          </a:prstGeom>
        </p:spPr>
      </p:pic>
      <p:sp>
        <p:nvSpPr>
          <p:cNvPr name="TextBox 12" id="12"/>
          <p:cNvSpPr txBox="true"/>
          <p:nvPr/>
        </p:nvSpPr>
        <p:spPr>
          <a:xfrm rot="0">
            <a:off x="3919286" y="879131"/>
            <a:ext cx="10449429"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NIKTO</a:t>
            </a:r>
          </a:p>
        </p:txBody>
      </p:sp>
      <p:sp>
        <p:nvSpPr>
          <p:cNvPr name="TextBox 13" id="13"/>
          <p:cNvSpPr txBox="true"/>
          <p:nvPr/>
        </p:nvSpPr>
        <p:spPr>
          <a:xfrm rot="0">
            <a:off x="5416536" y="8004541"/>
            <a:ext cx="7232852" cy="507364"/>
          </a:xfrm>
          <a:prstGeom prst="rect">
            <a:avLst/>
          </a:prstGeom>
        </p:spPr>
        <p:txBody>
          <a:bodyPr anchor="t" rtlCol="false" tIns="0" lIns="0" bIns="0" rIns="0">
            <a:spAutoFit/>
          </a:bodyPr>
          <a:lstStyle/>
          <a:p>
            <a:pPr algn="ctr">
              <a:lnSpc>
                <a:spcPts val="4060"/>
              </a:lnSpc>
            </a:pPr>
            <a:r>
              <a:rPr lang="en-US" sz="2900">
                <a:solidFill>
                  <a:srgbClr val="92DCEF"/>
                </a:solidFill>
                <a:latin typeface="Mokoto"/>
              </a:rPr>
              <a:t>VULNERABILITY SCANNING</a:t>
            </a:r>
          </a:p>
        </p:txBody>
      </p:sp>
      <p:sp>
        <p:nvSpPr>
          <p:cNvPr name="TextBox 14" id="14"/>
          <p:cNvSpPr txBox="true"/>
          <p:nvPr/>
        </p:nvSpPr>
        <p:spPr>
          <a:xfrm rot="0">
            <a:off x="5853705" y="8774523"/>
            <a:ext cx="6136438" cy="1093597"/>
          </a:xfrm>
          <a:prstGeom prst="rect">
            <a:avLst/>
          </a:prstGeom>
        </p:spPr>
        <p:txBody>
          <a:bodyPr anchor="t" rtlCol="false" tIns="0" lIns="0" bIns="0" rIns="0">
            <a:spAutoFit/>
          </a:bodyPr>
          <a:lstStyle/>
          <a:p>
            <a:pPr algn="ctr">
              <a:lnSpc>
                <a:spcPts val="2197"/>
              </a:lnSpc>
            </a:pPr>
            <a:r>
              <a:rPr lang="en-US" sz="1569">
                <a:solidFill>
                  <a:srgbClr val="A2E3F9"/>
                </a:solidFill>
                <a:latin typeface="Montserrat Semi-Bold"/>
              </a:rPr>
              <a:t>In this step, the vulnerabilities encountered by testphp.vulnweb.com will be tested using the command. </a:t>
            </a:r>
            <a:r>
              <a:rPr lang="en-US" sz="1569">
                <a:solidFill>
                  <a:srgbClr val="A2E3F9"/>
                </a:solidFill>
                <a:latin typeface="Montserrat Semi-Bold"/>
              </a:rPr>
              <a:t>By using this command:(nikto -h &lt;IP or hostname&gt;).</a:t>
            </a:r>
          </a:p>
          <a:p>
            <a:pPr algn="ctr">
              <a:lnSpc>
                <a:spcPts val="2197"/>
              </a:lnSpc>
              <a:spcBef>
                <a:spcPct val="0"/>
              </a:spcBef>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09604" y="7056948"/>
            <a:ext cx="4320000" cy="4114800"/>
          </a:xfrm>
          <a:prstGeom prst="rect">
            <a:avLst/>
          </a:prstGeom>
        </p:spPr>
      </p:pic>
      <p:pic>
        <p:nvPicPr>
          <p:cNvPr name="Picture 4" id="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6007846" y="-702922"/>
            <a:ext cx="2877925" cy="2823964"/>
          </a:xfrm>
          <a:prstGeom prst="rect">
            <a:avLst/>
          </a:prstGeom>
        </p:spPr>
      </p:pic>
      <p:grpSp>
        <p:nvGrpSpPr>
          <p:cNvPr name="Group 5" id="5"/>
          <p:cNvGrpSpPr/>
          <p:nvPr/>
        </p:nvGrpSpPr>
        <p:grpSpPr>
          <a:xfrm rot="0">
            <a:off x="1770538" y="3162082"/>
            <a:ext cx="14685691" cy="4105711"/>
            <a:chOff x="0" y="0"/>
            <a:chExt cx="3867836" cy="1081339"/>
          </a:xfrm>
        </p:grpSpPr>
        <p:sp>
          <p:nvSpPr>
            <p:cNvPr name="Freeform 6" id="6"/>
            <p:cNvSpPr/>
            <p:nvPr/>
          </p:nvSpPr>
          <p:spPr>
            <a:xfrm flipH="false" flipV="false">
              <a:off x="0" y="0"/>
              <a:ext cx="3867836" cy="1081339"/>
            </a:xfrm>
            <a:custGeom>
              <a:avLst/>
              <a:gdLst/>
              <a:ahLst/>
              <a:cxnLst/>
              <a:rect r="r" b="b" t="t" l="l"/>
              <a:pathLst>
                <a:path h="1081339" w="3867836">
                  <a:moveTo>
                    <a:pt x="0" y="0"/>
                  </a:moveTo>
                  <a:lnTo>
                    <a:pt x="3867836" y="0"/>
                  </a:lnTo>
                  <a:lnTo>
                    <a:pt x="3867836" y="1081339"/>
                  </a:lnTo>
                  <a:lnTo>
                    <a:pt x="0" y="1081339"/>
                  </a:lnTo>
                  <a:close/>
                </a:path>
              </a:pathLst>
            </a:custGeom>
            <a:solidFill>
              <a:srgbClr val="00D0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8" id="8"/>
          <p:cNvPicPr>
            <a:picLocks noChangeAspect="true"/>
          </p:cNvPicPr>
          <p:nvPr/>
        </p:nvPicPr>
        <p:blipFill>
          <a:blip r:embed="rId7"/>
          <a:srcRect l="0" t="0" r="0" b="0"/>
          <a:stretch>
            <a:fillRect/>
          </a:stretch>
        </p:blipFill>
        <p:spPr>
          <a:xfrm flipH="false" flipV="false" rot="0">
            <a:off x="2489397" y="3663387"/>
            <a:ext cx="13247973" cy="2960226"/>
          </a:xfrm>
          <a:prstGeom prst="rect">
            <a:avLst/>
          </a:prstGeom>
        </p:spPr>
      </p:pic>
      <p:sp>
        <p:nvSpPr>
          <p:cNvPr name="TextBox 9" id="9"/>
          <p:cNvSpPr txBox="true"/>
          <p:nvPr/>
        </p:nvSpPr>
        <p:spPr>
          <a:xfrm rot="0">
            <a:off x="4577815" y="895350"/>
            <a:ext cx="9132369"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ANALYSIS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47265" y="2166071"/>
            <a:ext cx="7315200" cy="1316736"/>
          </a:xfrm>
          <a:prstGeom prst="rect">
            <a:avLst/>
          </a:prstGeom>
        </p:spPr>
      </p:pic>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true" rot="0">
            <a:off x="12961129" y="8599932"/>
            <a:ext cx="7315200" cy="1316736"/>
          </a:xfrm>
          <a:prstGeom prst="rect">
            <a:avLst/>
          </a:prstGeom>
        </p:spPr>
      </p:pic>
      <p:grpSp>
        <p:nvGrpSpPr>
          <p:cNvPr name="Group 5" id="5"/>
          <p:cNvGrpSpPr/>
          <p:nvPr/>
        </p:nvGrpSpPr>
        <p:grpSpPr>
          <a:xfrm rot="0">
            <a:off x="2455814" y="3066566"/>
            <a:ext cx="5553819" cy="2134690"/>
            <a:chOff x="0" y="0"/>
            <a:chExt cx="1462734" cy="562223"/>
          </a:xfrm>
        </p:grpSpPr>
        <p:sp>
          <p:nvSpPr>
            <p:cNvPr name="Freeform 6" id="6"/>
            <p:cNvSpPr/>
            <p:nvPr/>
          </p:nvSpPr>
          <p:spPr>
            <a:xfrm flipH="false" flipV="false">
              <a:off x="0" y="0"/>
              <a:ext cx="1462734" cy="562223"/>
            </a:xfrm>
            <a:custGeom>
              <a:avLst/>
              <a:gdLst/>
              <a:ahLst/>
              <a:cxnLst/>
              <a:rect r="r" b="b" t="t" l="l"/>
              <a:pathLst>
                <a:path h="562223" w="1462734">
                  <a:moveTo>
                    <a:pt x="27880" y="0"/>
                  </a:moveTo>
                  <a:lnTo>
                    <a:pt x="1434854" y="0"/>
                  </a:lnTo>
                  <a:cubicBezTo>
                    <a:pt x="1450252" y="0"/>
                    <a:pt x="1462734" y="12482"/>
                    <a:pt x="1462734" y="27880"/>
                  </a:cubicBezTo>
                  <a:lnTo>
                    <a:pt x="1462734" y="534343"/>
                  </a:lnTo>
                  <a:cubicBezTo>
                    <a:pt x="1462734" y="541738"/>
                    <a:pt x="1459797" y="548829"/>
                    <a:pt x="1454568" y="554057"/>
                  </a:cubicBezTo>
                  <a:cubicBezTo>
                    <a:pt x="1449340" y="559286"/>
                    <a:pt x="1442249" y="562223"/>
                    <a:pt x="1434854" y="562223"/>
                  </a:cubicBezTo>
                  <a:lnTo>
                    <a:pt x="27880" y="562223"/>
                  </a:lnTo>
                  <a:cubicBezTo>
                    <a:pt x="12482" y="562223"/>
                    <a:pt x="0" y="549741"/>
                    <a:pt x="0" y="534343"/>
                  </a:cubicBezTo>
                  <a:lnTo>
                    <a:pt x="0" y="27880"/>
                  </a:lnTo>
                  <a:cubicBezTo>
                    <a:pt x="0" y="12482"/>
                    <a:pt x="12482" y="0"/>
                    <a:pt x="27880" y="0"/>
                  </a:cubicBezTo>
                  <a:close/>
                </a:path>
              </a:pathLst>
            </a:custGeom>
            <a:solidFill>
              <a:srgbClr val="00D0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3648188" y="895350"/>
            <a:ext cx="10991624"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TABLE OF CONTENT</a:t>
            </a:r>
          </a:p>
        </p:txBody>
      </p:sp>
      <p:grpSp>
        <p:nvGrpSpPr>
          <p:cNvPr name="Group 9" id="9"/>
          <p:cNvGrpSpPr/>
          <p:nvPr/>
        </p:nvGrpSpPr>
        <p:grpSpPr>
          <a:xfrm rot="0">
            <a:off x="2455814" y="6049000"/>
            <a:ext cx="5553819" cy="2134690"/>
            <a:chOff x="0" y="0"/>
            <a:chExt cx="1462734" cy="562223"/>
          </a:xfrm>
        </p:grpSpPr>
        <p:sp>
          <p:nvSpPr>
            <p:cNvPr name="Freeform 10" id="10"/>
            <p:cNvSpPr/>
            <p:nvPr/>
          </p:nvSpPr>
          <p:spPr>
            <a:xfrm flipH="false" flipV="false">
              <a:off x="0" y="0"/>
              <a:ext cx="1462734" cy="562223"/>
            </a:xfrm>
            <a:custGeom>
              <a:avLst/>
              <a:gdLst/>
              <a:ahLst/>
              <a:cxnLst/>
              <a:rect r="r" b="b" t="t" l="l"/>
              <a:pathLst>
                <a:path h="562223" w="1462734">
                  <a:moveTo>
                    <a:pt x="27880" y="0"/>
                  </a:moveTo>
                  <a:lnTo>
                    <a:pt x="1434854" y="0"/>
                  </a:lnTo>
                  <a:cubicBezTo>
                    <a:pt x="1450252" y="0"/>
                    <a:pt x="1462734" y="12482"/>
                    <a:pt x="1462734" y="27880"/>
                  </a:cubicBezTo>
                  <a:lnTo>
                    <a:pt x="1462734" y="534343"/>
                  </a:lnTo>
                  <a:cubicBezTo>
                    <a:pt x="1462734" y="541738"/>
                    <a:pt x="1459797" y="548829"/>
                    <a:pt x="1454568" y="554057"/>
                  </a:cubicBezTo>
                  <a:cubicBezTo>
                    <a:pt x="1449340" y="559286"/>
                    <a:pt x="1442249" y="562223"/>
                    <a:pt x="1434854" y="562223"/>
                  </a:cubicBezTo>
                  <a:lnTo>
                    <a:pt x="27880" y="562223"/>
                  </a:lnTo>
                  <a:cubicBezTo>
                    <a:pt x="12482" y="562223"/>
                    <a:pt x="0" y="549741"/>
                    <a:pt x="0" y="534343"/>
                  </a:cubicBezTo>
                  <a:lnTo>
                    <a:pt x="0" y="27880"/>
                  </a:lnTo>
                  <a:cubicBezTo>
                    <a:pt x="0" y="12482"/>
                    <a:pt x="12482" y="0"/>
                    <a:pt x="27880" y="0"/>
                  </a:cubicBezTo>
                  <a:close/>
                </a:path>
              </a:pathLst>
            </a:custGeom>
            <a:solidFill>
              <a:srgbClr val="00D0FF"/>
            </a:solidFill>
          </p:spPr>
        </p:sp>
        <p:sp>
          <p:nvSpPr>
            <p:cNvPr name="TextBox 11" id="11"/>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0079201" y="6049000"/>
            <a:ext cx="5553819" cy="2134690"/>
            <a:chOff x="0" y="0"/>
            <a:chExt cx="1462734" cy="562223"/>
          </a:xfrm>
        </p:grpSpPr>
        <p:sp>
          <p:nvSpPr>
            <p:cNvPr name="Freeform 13" id="13"/>
            <p:cNvSpPr/>
            <p:nvPr/>
          </p:nvSpPr>
          <p:spPr>
            <a:xfrm flipH="false" flipV="false">
              <a:off x="0" y="0"/>
              <a:ext cx="1462734" cy="562223"/>
            </a:xfrm>
            <a:custGeom>
              <a:avLst/>
              <a:gdLst/>
              <a:ahLst/>
              <a:cxnLst/>
              <a:rect r="r" b="b" t="t" l="l"/>
              <a:pathLst>
                <a:path h="562223" w="1462734">
                  <a:moveTo>
                    <a:pt x="27880" y="0"/>
                  </a:moveTo>
                  <a:lnTo>
                    <a:pt x="1434854" y="0"/>
                  </a:lnTo>
                  <a:cubicBezTo>
                    <a:pt x="1450252" y="0"/>
                    <a:pt x="1462734" y="12482"/>
                    <a:pt x="1462734" y="27880"/>
                  </a:cubicBezTo>
                  <a:lnTo>
                    <a:pt x="1462734" y="534343"/>
                  </a:lnTo>
                  <a:cubicBezTo>
                    <a:pt x="1462734" y="541738"/>
                    <a:pt x="1459797" y="548829"/>
                    <a:pt x="1454568" y="554057"/>
                  </a:cubicBezTo>
                  <a:cubicBezTo>
                    <a:pt x="1449340" y="559286"/>
                    <a:pt x="1442249" y="562223"/>
                    <a:pt x="1434854" y="562223"/>
                  </a:cubicBezTo>
                  <a:lnTo>
                    <a:pt x="27880" y="562223"/>
                  </a:lnTo>
                  <a:cubicBezTo>
                    <a:pt x="12482" y="562223"/>
                    <a:pt x="0" y="549741"/>
                    <a:pt x="0" y="534343"/>
                  </a:cubicBezTo>
                  <a:lnTo>
                    <a:pt x="0" y="27880"/>
                  </a:lnTo>
                  <a:cubicBezTo>
                    <a:pt x="0" y="12482"/>
                    <a:pt x="12482" y="0"/>
                    <a:pt x="27880" y="0"/>
                  </a:cubicBezTo>
                  <a:close/>
                </a:path>
              </a:pathLst>
            </a:custGeom>
            <a:solidFill>
              <a:srgbClr val="00D0FF"/>
            </a:solidFill>
          </p:spPr>
        </p:sp>
        <p:sp>
          <p:nvSpPr>
            <p:cNvPr name="TextBox 14" id="14"/>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15" id="15"/>
          <p:cNvSpPr txBox="true"/>
          <p:nvPr/>
        </p:nvSpPr>
        <p:spPr>
          <a:xfrm rot="0">
            <a:off x="2745900" y="3552073"/>
            <a:ext cx="1120750" cy="1030325"/>
          </a:xfrm>
          <a:prstGeom prst="rect">
            <a:avLst/>
          </a:prstGeom>
        </p:spPr>
        <p:txBody>
          <a:bodyPr anchor="t" rtlCol="false" tIns="0" lIns="0" bIns="0" rIns="0">
            <a:spAutoFit/>
          </a:bodyPr>
          <a:lstStyle/>
          <a:p>
            <a:pPr>
              <a:lnSpc>
                <a:spcPts val="8310"/>
              </a:lnSpc>
            </a:pPr>
            <a:r>
              <a:rPr lang="en-US" sz="5936">
                <a:solidFill>
                  <a:srgbClr val="003845"/>
                </a:solidFill>
                <a:latin typeface="Mokoto"/>
              </a:rPr>
              <a:t>01</a:t>
            </a:r>
          </a:p>
        </p:txBody>
      </p:sp>
      <p:grpSp>
        <p:nvGrpSpPr>
          <p:cNvPr name="Group 16" id="16"/>
          <p:cNvGrpSpPr/>
          <p:nvPr/>
        </p:nvGrpSpPr>
        <p:grpSpPr>
          <a:xfrm rot="0">
            <a:off x="10079201" y="3008810"/>
            <a:ext cx="5553819" cy="2134690"/>
            <a:chOff x="0" y="0"/>
            <a:chExt cx="1462734" cy="562223"/>
          </a:xfrm>
        </p:grpSpPr>
        <p:sp>
          <p:nvSpPr>
            <p:cNvPr name="Freeform 17" id="17"/>
            <p:cNvSpPr/>
            <p:nvPr/>
          </p:nvSpPr>
          <p:spPr>
            <a:xfrm flipH="false" flipV="false">
              <a:off x="0" y="0"/>
              <a:ext cx="1462734" cy="562223"/>
            </a:xfrm>
            <a:custGeom>
              <a:avLst/>
              <a:gdLst/>
              <a:ahLst/>
              <a:cxnLst/>
              <a:rect r="r" b="b" t="t" l="l"/>
              <a:pathLst>
                <a:path h="562223" w="1462734">
                  <a:moveTo>
                    <a:pt x="27880" y="0"/>
                  </a:moveTo>
                  <a:lnTo>
                    <a:pt x="1434854" y="0"/>
                  </a:lnTo>
                  <a:cubicBezTo>
                    <a:pt x="1450252" y="0"/>
                    <a:pt x="1462734" y="12482"/>
                    <a:pt x="1462734" y="27880"/>
                  </a:cubicBezTo>
                  <a:lnTo>
                    <a:pt x="1462734" y="534343"/>
                  </a:lnTo>
                  <a:cubicBezTo>
                    <a:pt x="1462734" y="541738"/>
                    <a:pt x="1459797" y="548829"/>
                    <a:pt x="1454568" y="554057"/>
                  </a:cubicBezTo>
                  <a:cubicBezTo>
                    <a:pt x="1449340" y="559286"/>
                    <a:pt x="1442249" y="562223"/>
                    <a:pt x="1434854" y="562223"/>
                  </a:cubicBezTo>
                  <a:lnTo>
                    <a:pt x="27880" y="562223"/>
                  </a:lnTo>
                  <a:cubicBezTo>
                    <a:pt x="12482" y="562223"/>
                    <a:pt x="0" y="549741"/>
                    <a:pt x="0" y="534343"/>
                  </a:cubicBezTo>
                  <a:lnTo>
                    <a:pt x="0" y="27880"/>
                  </a:lnTo>
                  <a:cubicBezTo>
                    <a:pt x="0" y="12482"/>
                    <a:pt x="12482" y="0"/>
                    <a:pt x="27880" y="0"/>
                  </a:cubicBezTo>
                  <a:close/>
                </a:path>
              </a:pathLst>
            </a:custGeom>
            <a:solidFill>
              <a:srgbClr val="00D0FF"/>
            </a:solidFill>
          </p:spPr>
        </p:sp>
        <p:sp>
          <p:nvSpPr>
            <p:cNvPr name="TextBox 18" id="18"/>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19" id="19"/>
          <p:cNvSpPr txBox="true"/>
          <p:nvPr/>
        </p:nvSpPr>
        <p:spPr>
          <a:xfrm rot="0">
            <a:off x="10303530" y="3552073"/>
            <a:ext cx="1626187" cy="1030325"/>
          </a:xfrm>
          <a:prstGeom prst="rect">
            <a:avLst/>
          </a:prstGeom>
        </p:spPr>
        <p:txBody>
          <a:bodyPr anchor="t" rtlCol="false" tIns="0" lIns="0" bIns="0" rIns="0">
            <a:spAutoFit/>
          </a:bodyPr>
          <a:lstStyle/>
          <a:p>
            <a:pPr>
              <a:lnSpc>
                <a:spcPts val="8310"/>
              </a:lnSpc>
            </a:pPr>
            <a:r>
              <a:rPr lang="en-US" sz="5936">
                <a:solidFill>
                  <a:srgbClr val="003845"/>
                </a:solidFill>
                <a:latin typeface="Mokoto"/>
              </a:rPr>
              <a:t>02</a:t>
            </a:r>
          </a:p>
        </p:txBody>
      </p:sp>
      <p:sp>
        <p:nvSpPr>
          <p:cNvPr name="TextBox 20" id="20"/>
          <p:cNvSpPr txBox="true"/>
          <p:nvPr/>
        </p:nvSpPr>
        <p:spPr>
          <a:xfrm rot="0">
            <a:off x="2745900" y="6572607"/>
            <a:ext cx="1566723" cy="1030325"/>
          </a:xfrm>
          <a:prstGeom prst="rect">
            <a:avLst/>
          </a:prstGeom>
        </p:spPr>
        <p:txBody>
          <a:bodyPr anchor="t" rtlCol="false" tIns="0" lIns="0" bIns="0" rIns="0">
            <a:spAutoFit/>
          </a:bodyPr>
          <a:lstStyle/>
          <a:p>
            <a:pPr>
              <a:lnSpc>
                <a:spcPts val="8310"/>
              </a:lnSpc>
            </a:pPr>
            <a:r>
              <a:rPr lang="en-US" sz="5936">
                <a:solidFill>
                  <a:srgbClr val="003845"/>
                </a:solidFill>
                <a:latin typeface="Mokoto"/>
              </a:rPr>
              <a:t>03</a:t>
            </a:r>
          </a:p>
        </p:txBody>
      </p:sp>
      <p:sp>
        <p:nvSpPr>
          <p:cNvPr name="TextBox 21" id="21"/>
          <p:cNvSpPr txBox="true"/>
          <p:nvPr/>
        </p:nvSpPr>
        <p:spPr>
          <a:xfrm rot="0">
            <a:off x="10303530" y="6572607"/>
            <a:ext cx="1566723" cy="1030325"/>
          </a:xfrm>
          <a:prstGeom prst="rect">
            <a:avLst/>
          </a:prstGeom>
        </p:spPr>
        <p:txBody>
          <a:bodyPr anchor="t" rtlCol="false" tIns="0" lIns="0" bIns="0" rIns="0">
            <a:spAutoFit/>
          </a:bodyPr>
          <a:lstStyle/>
          <a:p>
            <a:pPr>
              <a:lnSpc>
                <a:spcPts val="8310"/>
              </a:lnSpc>
            </a:pPr>
            <a:r>
              <a:rPr lang="en-US" sz="5936">
                <a:solidFill>
                  <a:srgbClr val="003845"/>
                </a:solidFill>
                <a:latin typeface="Mokoto"/>
              </a:rPr>
              <a:t>04</a:t>
            </a:r>
          </a:p>
        </p:txBody>
      </p:sp>
      <p:sp>
        <p:nvSpPr>
          <p:cNvPr name="TextBox 22" id="22"/>
          <p:cNvSpPr txBox="true"/>
          <p:nvPr/>
        </p:nvSpPr>
        <p:spPr>
          <a:xfrm rot="0">
            <a:off x="4507529" y="6323230"/>
            <a:ext cx="3299018" cy="1500506"/>
          </a:xfrm>
          <a:prstGeom prst="rect">
            <a:avLst/>
          </a:prstGeom>
        </p:spPr>
        <p:txBody>
          <a:bodyPr anchor="t" rtlCol="false" tIns="0" lIns="0" bIns="0" rIns="0">
            <a:spAutoFit/>
          </a:bodyPr>
          <a:lstStyle/>
          <a:p>
            <a:pPr>
              <a:lnSpc>
                <a:spcPts val="6019"/>
              </a:lnSpc>
            </a:pPr>
            <a:r>
              <a:rPr lang="en-US" sz="4299">
                <a:solidFill>
                  <a:srgbClr val="003845"/>
                </a:solidFill>
                <a:latin typeface="Montserrat Semi-Bold"/>
              </a:rPr>
              <a:t>Analysis &amp; Results </a:t>
            </a:r>
          </a:p>
        </p:txBody>
      </p:sp>
      <p:sp>
        <p:nvSpPr>
          <p:cNvPr name="TextBox 23" id="23"/>
          <p:cNvSpPr txBox="true"/>
          <p:nvPr/>
        </p:nvSpPr>
        <p:spPr>
          <a:xfrm rot="0">
            <a:off x="11929717" y="6629757"/>
            <a:ext cx="3269286" cy="745491"/>
          </a:xfrm>
          <a:prstGeom prst="rect">
            <a:avLst/>
          </a:prstGeom>
        </p:spPr>
        <p:txBody>
          <a:bodyPr anchor="t" rtlCol="false" tIns="0" lIns="0" bIns="0" rIns="0">
            <a:spAutoFit/>
          </a:bodyPr>
          <a:lstStyle/>
          <a:p>
            <a:pPr>
              <a:lnSpc>
                <a:spcPts val="6159"/>
              </a:lnSpc>
            </a:pPr>
            <a:r>
              <a:rPr lang="en-US" sz="4399">
                <a:solidFill>
                  <a:srgbClr val="003845"/>
                </a:solidFill>
                <a:latin typeface="Montserrat Semi-Bold Bold"/>
              </a:rPr>
              <a:t>Questions </a:t>
            </a:r>
          </a:p>
        </p:txBody>
      </p:sp>
      <p:sp>
        <p:nvSpPr>
          <p:cNvPr name="TextBox 24" id="24"/>
          <p:cNvSpPr txBox="true"/>
          <p:nvPr/>
        </p:nvSpPr>
        <p:spPr>
          <a:xfrm rot="0">
            <a:off x="11929717" y="3664039"/>
            <a:ext cx="3269286" cy="738506"/>
          </a:xfrm>
          <a:prstGeom prst="rect">
            <a:avLst/>
          </a:prstGeom>
        </p:spPr>
        <p:txBody>
          <a:bodyPr anchor="t" rtlCol="false" tIns="0" lIns="0" bIns="0" rIns="0">
            <a:spAutoFit/>
          </a:bodyPr>
          <a:lstStyle/>
          <a:p>
            <a:pPr>
              <a:lnSpc>
                <a:spcPts val="6019"/>
              </a:lnSpc>
            </a:pPr>
            <a:r>
              <a:rPr lang="en-US" sz="4299">
                <a:solidFill>
                  <a:srgbClr val="003845"/>
                </a:solidFill>
                <a:latin typeface="Montserrat Semi-Bold Bold"/>
              </a:rPr>
              <a:t>Our Tools</a:t>
            </a:r>
          </a:p>
        </p:txBody>
      </p:sp>
      <p:sp>
        <p:nvSpPr>
          <p:cNvPr name="TextBox 25" id="25"/>
          <p:cNvSpPr txBox="true"/>
          <p:nvPr/>
        </p:nvSpPr>
        <p:spPr>
          <a:xfrm rot="0">
            <a:off x="4026004" y="3664039"/>
            <a:ext cx="3983629" cy="738506"/>
          </a:xfrm>
          <a:prstGeom prst="rect">
            <a:avLst/>
          </a:prstGeom>
        </p:spPr>
        <p:txBody>
          <a:bodyPr anchor="t" rtlCol="false" tIns="0" lIns="0" bIns="0" rIns="0">
            <a:spAutoFit/>
          </a:bodyPr>
          <a:lstStyle/>
          <a:p>
            <a:pPr>
              <a:lnSpc>
                <a:spcPts val="6019"/>
              </a:lnSpc>
            </a:pPr>
            <a:r>
              <a:rPr lang="en-US" sz="4299">
                <a:solidFill>
                  <a:srgbClr val="003845"/>
                </a:solidFill>
                <a:latin typeface="Montserrat Semi-Bold Bold"/>
              </a:rPr>
              <a:t>Introduction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5001619" y="6685712"/>
            <a:ext cx="3286381" cy="3866910"/>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2091385" y="3046697"/>
            <a:ext cx="4182770" cy="4114800"/>
          </a:xfrm>
          <a:prstGeom prst="rect">
            <a:avLst/>
          </a:prstGeom>
        </p:spPr>
      </p:pic>
      <p:sp>
        <p:nvSpPr>
          <p:cNvPr name="TextBox 5" id="5"/>
          <p:cNvSpPr txBox="true"/>
          <p:nvPr/>
        </p:nvSpPr>
        <p:spPr>
          <a:xfrm rot="0">
            <a:off x="4510094" y="3409218"/>
            <a:ext cx="9267811" cy="1734282"/>
          </a:xfrm>
          <a:prstGeom prst="rect">
            <a:avLst/>
          </a:prstGeom>
        </p:spPr>
        <p:txBody>
          <a:bodyPr anchor="t" rtlCol="false" tIns="0" lIns="0" bIns="0" rIns="0">
            <a:spAutoFit/>
          </a:bodyPr>
          <a:lstStyle/>
          <a:p>
            <a:pPr algn="ctr">
              <a:lnSpc>
                <a:spcPts val="14134"/>
              </a:lnSpc>
            </a:pPr>
            <a:r>
              <a:rPr lang="en-US" sz="10096">
                <a:solidFill>
                  <a:srgbClr val="92DCEF"/>
                </a:solidFill>
                <a:latin typeface="Mokoto"/>
              </a:rPr>
              <a:t>Thanks!</a:t>
            </a:r>
          </a:p>
        </p:txBody>
      </p:sp>
      <p:pic>
        <p:nvPicPr>
          <p:cNvPr name="Picture 6" id="6"/>
          <p:cNvPicPr>
            <a:picLocks noChangeAspect="true"/>
          </p:cNvPicPr>
          <p:nvPr/>
        </p:nvPicPr>
        <p:blipFill>
          <a:blip r:embed="rId3"/>
          <a:srcRect l="0" t="0" r="0" b="0"/>
          <a:stretch>
            <a:fillRect/>
          </a:stretch>
        </p:blipFill>
        <p:spPr>
          <a:xfrm flipH="false" flipV="false" rot="0">
            <a:off x="15001619" y="-711833"/>
            <a:ext cx="3286381" cy="3866910"/>
          </a:xfrm>
          <a:prstGeom prst="rect">
            <a:avLst/>
          </a:prstGeom>
        </p:spPr>
      </p:pic>
      <p:sp>
        <p:nvSpPr>
          <p:cNvPr name="TextBox 7" id="7"/>
          <p:cNvSpPr txBox="true"/>
          <p:nvPr/>
        </p:nvSpPr>
        <p:spPr>
          <a:xfrm rot="0">
            <a:off x="6050031" y="5344614"/>
            <a:ext cx="6187938" cy="513510"/>
          </a:xfrm>
          <a:prstGeom prst="rect">
            <a:avLst/>
          </a:prstGeom>
        </p:spPr>
        <p:txBody>
          <a:bodyPr anchor="t" rtlCol="false" tIns="0" lIns="0" bIns="0" rIns="0">
            <a:spAutoFit/>
          </a:bodyPr>
          <a:lstStyle/>
          <a:p>
            <a:pPr algn="ctr">
              <a:lnSpc>
                <a:spcPts val="4246"/>
              </a:lnSpc>
              <a:spcBef>
                <a:spcPct val="0"/>
              </a:spcBef>
            </a:pPr>
            <a:r>
              <a:rPr lang="en-US" sz="3033">
                <a:solidFill>
                  <a:srgbClr val="A2E3F9"/>
                </a:solidFill>
                <a:latin typeface="Montserrat Semi-Bold"/>
              </a:rPr>
              <a:t>Do you have questions?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3437717" y="1862387"/>
            <a:ext cx="11412565" cy="6562225"/>
          </a:xfrm>
          <a:prstGeom prst="rect">
            <a:avLst/>
          </a:prstGeom>
        </p:spPr>
      </p:pic>
      <p:pic>
        <p:nvPicPr>
          <p:cNvPr name="Picture 4" id="4"/>
          <p:cNvPicPr>
            <a:picLocks noChangeAspect="true"/>
          </p:cNvPicPr>
          <p:nvPr/>
        </p:nvPicPr>
        <p:blipFill>
          <a:blip r:embed="rId5">
            <a:alphaModFix amt="14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272276" y="6367213"/>
            <a:ext cx="4114800" cy="4114800"/>
          </a:xfrm>
          <a:prstGeom prst="rect">
            <a:avLst/>
          </a:prstGeom>
        </p:spPr>
      </p:pic>
      <p:sp>
        <p:nvSpPr>
          <p:cNvPr name="TextBox 5" id="5"/>
          <p:cNvSpPr txBox="true"/>
          <p:nvPr/>
        </p:nvSpPr>
        <p:spPr>
          <a:xfrm rot="0">
            <a:off x="5176201" y="3125896"/>
            <a:ext cx="7935597" cy="1030325"/>
          </a:xfrm>
          <a:prstGeom prst="rect">
            <a:avLst/>
          </a:prstGeom>
        </p:spPr>
        <p:txBody>
          <a:bodyPr anchor="t" rtlCol="false" tIns="0" lIns="0" bIns="0" rIns="0">
            <a:spAutoFit/>
          </a:bodyPr>
          <a:lstStyle/>
          <a:p>
            <a:pPr>
              <a:lnSpc>
                <a:spcPts val="8310"/>
              </a:lnSpc>
            </a:pPr>
            <a:r>
              <a:rPr lang="en-US" sz="5936">
                <a:solidFill>
                  <a:srgbClr val="92DCEF"/>
                </a:solidFill>
                <a:latin typeface="Mokoto"/>
              </a:rPr>
              <a:t>INTRODUCTION</a:t>
            </a:r>
          </a:p>
        </p:txBody>
      </p:sp>
      <p:sp>
        <p:nvSpPr>
          <p:cNvPr name="TextBox 6" id="6"/>
          <p:cNvSpPr txBox="true"/>
          <p:nvPr/>
        </p:nvSpPr>
        <p:spPr>
          <a:xfrm rot="0">
            <a:off x="5176201" y="4128807"/>
            <a:ext cx="7935597" cy="3323590"/>
          </a:xfrm>
          <a:prstGeom prst="rect">
            <a:avLst/>
          </a:prstGeom>
        </p:spPr>
        <p:txBody>
          <a:bodyPr anchor="t" rtlCol="false" tIns="0" lIns="0" bIns="0" rIns="0">
            <a:spAutoFit/>
          </a:bodyPr>
          <a:lstStyle/>
          <a:p>
            <a:pPr algn="just">
              <a:lnSpc>
                <a:spcPts val="2660"/>
              </a:lnSpc>
            </a:pPr>
            <a:r>
              <a:rPr lang="en-US" sz="1900">
                <a:solidFill>
                  <a:srgbClr val="A2E3F9"/>
                </a:solidFill>
                <a:latin typeface="Montserrat Semi-Bold"/>
              </a:rPr>
              <a:t>An operating system was required to evaluate penetrations because modern hacking techniques have advanced and improved with the advancement of technology. Kali Linux was made available in 2013. For security-related needs, Kali Linux is the most popular operating system. The operating system Kali Linux, which is based on Ubuntu, was created for penetration testing. The user can test the infiltration of a collection of devices and networks using a set of tools that are included. Three tools, namely </a:t>
            </a:r>
            <a:r>
              <a:rPr lang="en-US" sz="1900">
                <a:solidFill>
                  <a:srgbClr val="A2E3F9"/>
                </a:solidFill>
                <a:latin typeface="Montserrat Semi-Bold Bold"/>
              </a:rPr>
              <a:t>John</a:t>
            </a:r>
            <a:r>
              <a:rPr lang="en-US" sz="1900">
                <a:solidFill>
                  <a:srgbClr val="A2E3F9"/>
                </a:solidFill>
                <a:latin typeface="Montserrat Semi-Bold"/>
              </a:rPr>
              <a:t>, </a:t>
            </a:r>
            <a:r>
              <a:rPr lang="en-US" sz="1900">
                <a:solidFill>
                  <a:srgbClr val="A2E3F9"/>
                </a:solidFill>
                <a:latin typeface="Montserrat Semi-Bold Bold"/>
              </a:rPr>
              <a:t>Nmap</a:t>
            </a:r>
            <a:r>
              <a:rPr lang="en-US" sz="1900">
                <a:solidFill>
                  <a:srgbClr val="A2E3F9"/>
                </a:solidFill>
                <a:latin typeface="Montserrat Semi-Bold"/>
              </a:rPr>
              <a:t>, and </a:t>
            </a:r>
            <a:r>
              <a:rPr lang="en-US" sz="1900">
                <a:solidFill>
                  <a:srgbClr val="A2E3F9"/>
                </a:solidFill>
                <a:latin typeface="Montserrat Semi-Bold Bold"/>
              </a:rPr>
              <a:t>Nikto</a:t>
            </a:r>
            <a:r>
              <a:rPr lang="en-US" sz="1900">
                <a:solidFill>
                  <a:srgbClr val="A2E3F9"/>
                </a:solidFill>
                <a:latin typeface="Montserrat Semi-Bold"/>
              </a:rPr>
              <a:t>, have been examined and applied in this project.</a:t>
            </a:r>
          </a:p>
        </p:txBody>
      </p:sp>
      <p:pic>
        <p:nvPicPr>
          <p:cNvPr name="Picture 7" id="7"/>
          <p:cNvPicPr>
            <a:picLocks noChangeAspect="true"/>
          </p:cNvPicPr>
          <p:nvPr/>
        </p:nvPicPr>
        <p:blipFill>
          <a:blip r:embed="rId5">
            <a:alphaModFix amt="14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true" flipV="true" rot="0">
            <a:off x="14173200" y="-195013"/>
            <a:ext cx="4114800" cy="4114800"/>
          </a:xfrm>
          <a:prstGeom prst="rect">
            <a:avLst/>
          </a:prstGeom>
        </p:spPr>
      </p:pic>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4567828" y="-640152"/>
            <a:ext cx="3927377" cy="2149346"/>
          </a:xfrm>
          <a:prstGeom prst="rect">
            <a:avLst/>
          </a:prstGeom>
        </p:spPr>
      </p:pic>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156197" y="8895357"/>
            <a:ext cx="3927377" cy="2149346"/>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15001619" y="8895357"/>
            <a:ext cx="3286381" cy="3866910"/>
          </a:xfrm>
          <a:prstGeom prst="rect">
            <a:avLst/>
          </a:prstGeom>
        </p:spPr>
      </p:pic>
      <p:pic>
        <p:nvPicPr>
          <p:cNvPr name="Picture 6" id="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2670867" y="2481950"/>
            <a:ext cx="1591477" cy="1561637"/>
          </a:xfrm>
          <a:prstGeom prst="rect">
            <a:avLst/>
          </a:prstGeom>
        </p:spPr>
      </p:pic>
      <p:pic>
        <p:nvPicPr>
          <p:cNvPr name="Picture 7" id="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8348262" y="2481950"/>
            <a:ext cx="1591477" cy="1561637"/>
          </a:xfrm>
          <a:prstGeom prst="rect">
            <a:avLst/>
          </a:prstGeom>
        </p:spPr>
      </p:pic>
      <p:pic>
        <p:nvPicPr>
          <p:cNvPr name="Picture 8" id="8"/>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4025656" y="2481950"/>
            <a:ext cx="1591477" cy="1561637"/>
          </a:xfrm>
          <a:prstGeom prst="rect">
            <a:avLst/>
          </a:prstGeom>
        </p:spPr>
      </p:pic>
      <p:pic>
        <p:nvPicPr>
          <p:cNvPr name="Picture 9" id="9"/>
          <p:cNvPicPr>
            <a:picLocks noChangeAspect="true"/>
          </p:cNvPicPr>
          <p:nvPr/>
        </p:nvPicPr>
        <p:blipFill>
          <a:blip r:embed="rId8"/>
          <a:srcRect l="0" t="0" r="0" b="0"/>
          <a:stretch>
            <a:fillRect/>
          </a:stretch>
        </p:blipFill>
        <p:spPr>
          <a:xfrm flipH="false" flipV="false" rot="0">
            <a:off x="2798514" y="2556577"/>
            <a:ext cx="1336183" cy="1336183"/>
          </a:xfrm>
          <a:prstGeom prst="rect">
            <a:avLst/>
          </a:prstGeom>
        </p:spPr>
      </p:pic>
      <p:pic>
        <p:nvPicPr>
          <p:cNvPr name="Picture 10" id="10"/>
          <p:cNvPicPr>
            <a:picLocks noChangeAspect="true"/>
          </p:cNvPicPr>
          <p:nvPr/>
        </p:nvPicPr>
        <p:blipFill>
          <a:blip r:embed="rId9"/>
          <a:srcRect l="0" t="0" r="0" b="0"/>
          <a:stretch>
            <a:fillRect/>
          </a:stretch>
        </p:blipFill>
        <p:spPr>
          <a:xfrm flipH="false" flipV="false" rot="0">
            <a:off x="8615365" y="2689963"/>
            <a:ext cx="1069412" cy="1069412"/>
          </a:xfrm>
          <a:prstGeom prst="rect">
            <a:avLst/>
          </a:prstGeom>
        </p:spPr>
      </p:pic>
      <p:pic>
        <p:nvPicPr>
          <p:cNvPr name="Picture 11" id="11"/>
          <p:cNvPicPr>
            <a:picLocks noChangeAspect="true"/>
          </p:cNvPicPr>
          <p:nvPr/>
        </p:nvPicPr>
        <p:blipFill>
          <a:blip r:embed="rId10"/>
          <a:srcRect l="0" t="0" r="0" b="0"/>
          <a:stretch>
            <a:fillRect/>
          </a:stretch>
        </p:blipFill>
        <p:spPr>
          <a:xfrm flipH="false" flipV="false" rot="0">
            <a:off x="14113887" y="2575627"/>
            <a:ext cx="1357864" cy="1357864"/>
          </a:xfrm>
          <a:prstGeom prst="rect">
            <a:avLst/>
          </a:prstGeom>
        </p:spPr>
      </p:pic>
      <p:sp>
        <p:nvSpPr>
          <p:cNvPr name="TextBox 12" id="12"/>
          <p:cNvSpPr txBox="true"/>
          <p:nvPr/>
        </p:nvSpPr>
        <p:spPr>
          <a:xfrm rot="0">
            <a:off x="5904511" y="895350"/>
            <a:ext cx="6491119"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OUR TOOLS</a:t>
            </a:r>
          </a:p>
        </p:txBody>
      </p:sp>
      <p:sp>
        <p:nvSpPr>
          <p:cNvPr name="TextBox 13" id="13"/>
          <p:cNvSpPr txBox="true"/>
          <p:nvPr/>
        </p:nvSpPr>
        <p:spPr>
          <a:xfrm rot="0">
            <a:off x="1028700" y="4415062"/>
            <a:ext cx="4875811" cy="5185410"/>
          </a:xfrm>
          <a:prstGeom prst="rect">
            <a:avLst/>
          </a:prstGeom>
        </p:spPr>
        <p:txBody>
          <a:bodyPr anchor="t" rtlCol="false" tIns="0" lIns="0" bIns="0" rIns="0">
            <a:spAutoFit/>
          </a:bodyPr>
          <a:lstStyle/>
          <a:p>
            <a:pPr algn="just">
              <a:lnSpc>
                <a:spcPts val="2940"/>
              </a:lnSpc>
            </a:pPr>
            <a:r>
              <a:rPr lang="en-US" sz="2100">
                <a:solidFill>
                  <a:srgbClr val="A2E3F9"/>
                </a:solidFill>
                <a:latin typeface="Montserrat Semi-Bold"/>
              </a:rPr>
              <a:t>Jhon the riper is an open-source software that combines several cracking programs into one tool that runs both brute force and dictionary attack. Initially released for UNIX-based systems, but it has now been ported to a variety of operating systems by means of a CML (Command Line Interface). This software can crack passwords on a variety of operating systems and can be scripted to execute locally or remotely.</a:t>
            </a:r>
          </a:p>
          <a:p>
            <a:pPr algn="just">
              <a:lnSpc>
                <a:spcPts val="2940"/>
              </a:lnSpc>
            </a:pPr>
          </a:p>
        </p:txBody>
      </p:sp>
      <p:sp>
        <p:nvSpPr>
          <p:cNvPr name="TextBox 14" id="14"/>
          <p:cNvSpPr txBox="true"/>
          <p:nvPr/>
        </p:nvSpPr>
        <p:spPr>
          <a:xfrm rot="0">
            <a:off x="6706094" y="4415062"/>
            <a:ext cx="4875811" cy="3699510"/>
          </a:xfrm>
          <a:prstGeom prst="rect">
            <a:avLst/>
          </a:prstGeom>
        </p:spPr>
        <p:txBody>
          <a:bodyPr anchor="t" rtlCol="false" tIns="0" lIns="0" bIns="0" rIns="0">
            <a:spAutoFit/>
          </a:bodyPr>
          <a:lstStyle/>
          <a:p>
            <a:pPr algn="just">
              <a:lnSpc>
                <a:spcPts val="2940"/>
              </a:lnSpc>
            </a:pPr>
            <a:r>
              <a:rPr lang="en-US" sz="2100">
                <a:solidFill>
                  <a:srgbClr val="A2E3F9"/>
                </a:solidFill>
                <a:latin typeface="Open Sans Light Bold"/>
              </a:rPr>
              <a:t>Network Mapper is referred to as Nmap. Nmap in Kali Linux refers to an open-source tool that penetration testers frequently utilize for network discovery and system security assessments. Nmap can be used by users for a variety of tasks, such as network inventory, service availability monitoring and host monitoring. </a:t>
            </a:r>
          </a:p>
        </p:txBody>
      </p:sp>
      <p:sp>
        <p:nvSpPr>
          <p:cNvPr name="TextBox 15" id="15"/>
          <p:cNvSpPr txBox="true"/>
          <p:nvPr/>
        </p:nvSpPr>
        <p:spPr>
          <a:xfrm rot="0">
            <a:off x="12383489" y="4415062"/>
            <a:ext cx="4875811" cy="5185410"/>
          </a:xfrm>
          <a:prstGeom prst="rect">
            <a:avLst/>
          </a:prstGeom>
        </p:spPr>
        <p:txBody>
          <a:bodyPr anchor="t" rtlCol="false" tIns="0" lIns="0" bIns="0" rIns="0">
            <a:spAutoFit/>
          </a:bodyPr>
          <a:lstStyle/>
          <a:p>
            <a:pPr algn="just">
              <a:lnSpc>
                <a:spcPts val="2940"/>
              </a:lnSpc>
            </a:pPr>
            <a:r>
              <a:rPr lang="en-US" sz="2100">
                <a:solidFill>
                  <a:srgbClr val="A2E3F9"/>
                </a:solidFill>
                <a:latin typeface="Montserrat Semi-Bold"/>
              </a:rPr>
              <a:t>An exploitable vulnerability on a website can be found using this tool, which is written in the Perl language. It scans and examines websites and web apps, reporting any vulnerabilities that can be exploited to exploit the site. Additionally, it can detect faults with specific version information on more than 200 servers and check for vulnerabilities with outdated version details on 1200 servers.</a:t>
            </a:r>
          </a:p>
          <a:p>
            <a:pPr algn="just">
              <a:lnSpc>
                <a:spcPts val="294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09604" y="7056948"/>
            <a:ext cx="4320000" cy="4114800"/>
          </a:xfrm>
          <a:prstGeom prst="rect">
            <a:avLst/>
          </a:prstGeom>
        </p:spPr>
      </p:pic>
      <p:pic>
        <p:nvPicPr>
          <p:cNvPr name="Picture 4" id="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5254536" y="1326963"/>
            <a:ext cx="7778928" cy="7633073"/>
          </a:xfrm>
          <a:prstGeom prst="rect">
            <a:avLst/>
          </a:prstGeom>
        </p:spPr>
      </p:pic>
      <p:pic>
        <p:nvPicPr>
          <p:cNvPr name="Picture 5" id="5"/>
          <p:cNvPicPr>
            <a:picLocks noChangeAspect="true"/>
          </p:cNvPicPr>
          <p:nvPr/>
        </p:nvPicPr>
        <p:blipFill>
          <a:blip r:embed="rId7"/>
          <a:srcRect l="0" t="0" r="0" b="0"/>
          <a:stretch>
            <a:fillRect/>
          </a:stretch>
        </p:blipFill>
        <p:spPr>
          <a:xfrm flipH="false" flipV="false" rot="0">
            <a:off x="6336019" y="2112780"/>
            <a:ext cx="5615962" cy="5615962"/>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4594717" y="3704589"/>
            <a:ext cx="2655862" cy="478055"/>
          </a:xfrm>
          <a:prstGeom prst="rect">
            <a:avLst/>
          </a:prstGeom>
        </p:spPr>
      </p:pic>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652726" y="5119019"/>
            <a:ext cx="2655862" cy="478055"/>
          </a:xfrm>
          <a:prstGeom prst="rect">
            <a:avLst/>
          </a:prstGeom>
        </p:spPr>
      </p:pic>
      <p:pic>
        <p:nvPicPr>
          <p:cNvPr name="Picture 5" id="5"/>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5194156" y="-1238000"/>
            <a:ext cx="4130289" cy="4114800"/>
          </a:xfrm>
          <a:prstGeom prst="rect">
            <a:avLst/>
          </a:prstGeom>
        </p:spPr>
      </p:pic>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461454" y="7592952"/>
            <a:ext cx="4130289" cy="4114800"/>
          </a:xfrm>
          <a:prstGeom prst="rect">
            <a:avLst/>
          </a:prstGeom>
        </p:spPr>
      </p:pic>
      <p:sp>
        <p:nvSpPr>
          <p:cNvPr name="TextBox 7" id="7"/>
          <p:cNvSpPr txBox="true"/>
          <p:nvPr/>
        </p:nvSpPr>
        <p:spPr>
          <a:xfrm rot="0">
            <a:off x="4186642" y="874925"/>
            <a:ext cx="9914715"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JOHN THE RIPPER </a:t>
            </a:r>
          </a:p>
        </p:txBody>
      </p:sp>
      <p:sp>
        <p:nvSpPr>
          <p:cNvPr name="TextBox 8" id="8"/>
          <p:cNvSpPr txBox="true"/>
          <p:nvPr/>
        </p:nvSpPr>
        <p:spPr>
          <a:xfrm rot="0">
            <a:off x="1190625" y="3550619"/>
            <a:ext cx="3280270" cy="507364"/>
          </a:xfrm>
          <a:prstGeom prst="rect">
            <a:avLst/>
          </a:prstGeom>
        </p:spPr>
        <p:txBody>
          <a:bodyPr anchor="t" rtlCol="false" tIns="0" lIns="0" bIns="0" rIns="0">
            <a:spAutoFit/>
          </a:bodyPr>
          <a:lstStyle/>
          <a:p>
            <a:pPr>
              <a:lnSpc>
                <a:spcPts val="4060"/>
              </a:lnSpc>
            </a:pPr>
            <a:r>
              <a:rPr lang="en-US" sz="2900">
                <a:solidFill>
                  <a:srgbClr val="92DCEF"/>
                </a:solidFill>
                <a:latin typeface="Mokoto"/>
              </a:rPr>
              <a:t>HASH TYPE </a:t>
            </a:r>
          </a:p>
        </p:txBody>
      </p:sp>
      <p:sp>
        <p:nvSpPr>
          <p:cNvPr name="TextBox 9" id="9"/>
          <p:cNvSpPr txBox="true"/>
          <p:nvPr/>
        </p:nvSpPr>
        <p:spPr>
          <a:xfrm rot="0">
            <a:off x="13533787" y="4964352"/>
            <a:ext cx="3127490" cy="507364"/>
          </a:xfrm>
          <a:prstGeom prst="rect">
            <a:avLst/>
          </a:prstGeom>
        </p:spPr>
        <p:txBody>
          <a:bodyPr anchor="t" rtlCol="false" tIns="0" lIns="0" bIns="0" rIns="0">
            <a:spAutoFit/>
          </a:bodyPr>
          <a:lstStyle/>
          <a:p>
            <a:pPr>
              <a:lnSpc>
                <a:spcPts val="4060"/>
              </a:lnSpc>
            </a:pPr>
            <a:r>
              <a:rPr lang="en-US" sz="2900">
                <a:solidFill>
                  <a:srgbClr val="92DCEF"/>
                </a:solidFill>
                <a:latin typeface="Mokoto"/>
              </a:rPr>
              <a:t>TEXT FILE</a:t>
            </a:r>
          </a:p>
        </p:txBody>
      </p:sp>
      <p:sp>
        <p:nvSpPr>
          <p:cNvPr name="TextBox 10" id="10"/>
          <p:cNvSpPr txBox="true"/>
          <p:nvPr/>
        </p:nvSpPr>
        <p:spPr>
          <a:xfrm rot="0">
            <a:off x="1190625" y="4268369"/>
            <a:ext cx="3280270" cy="821856"/>
          </a:xfrm>
          <a:prstGeom prst="rect">
            <a:avLst/>
          </a:prstGeom>
        </p:spPr>
        <p:txBody>
          <a:bodyPr anchor="t" rtlCol="false" tIns="0" lIns="0" bIns="0" rIns="0">
            <a:spAutoFit/>
          </a:bodyPr>
          <a:lstStyle/>
          <a:p>
            <a:pPr algn="just">
              <a:lnSpc>
                <a:spcPts val="2197"/>
              </a:lnSpc>
              <a:spcBef>
                <a:spcPct val="0"/>
              </a:spcBef>
            </a:pPr>
            <a:r>
              <a:rPr lang="en-US" sz="1569">
                <a:solidFill>
                  <a:srgbClr val="A2E3F9"/>
                </a:solidFill>
                <a:latin typeface="Montserrat Semi-Bold"/>
              </a:rPr>
              <a:t>Using "hash-identifier", we Check the hash type for each hash.  </a:t>
            </a:r>
          </a:p>
        </p:txBody>
      </p:sp>
      <p:sp>
        <p:nvSpPr>
          <p:cNvPr name="TextBox 11" id="11"/>
          <p:cNvSpPr txBox="true"/>
          <p:nvPr/>
        </p:nvSpPr>
        <p:spPr>
          <a:xfrm rot="0">
            <a:off x="13533787" y="5682103"/>
            <a:ext cx="3127490" cy="544136"/>
          </a:xfrm>
          <a:prstGeom prst="rect">
            <a:avLst/>
          </a:prstGeom>
        </p:spPr>
        <p:txBody>
          <a:bodyPr anchor="t" rtlCol="false" tIns="0" lIns="0" bIns="0" rIns="0">
            <a:spAutoFit/>
          </a:bodyPr>
          <a:lstStyle/>
          <a:p>
            <a:pPr algn="just">
              <a:lnSpc>
                <a:spcPts val="2197"/>
              </a:lnSpc>
              <a:spcBef>
                <a:spcPct val="0"/>
              </a:spcBef>
            </a:pPr>
            <a:r>
              <a:rPr lang="en-US" sz="1569">
                <a:solidFill>
                  <a:srgbClr val="A2E3F9"/>
                </a:solidFill>
                <a:latin typeface="Montserrat Semi-Bold"/>
              </a:rPr>
              <a:t>create a text file and place the hash in it. </a:t>
            </a:r>
          </a:p>
        </p:txBody>
      </p:sp>
      <p:pic>
        <p:nvPicPr>
          <p:cNvPr name="Picture 12" id="1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5507065" y="6226239"/>
            <a:ext cx="2655862" cy="478055"/>
          </a:xfrm>
          <a:prstGeom prst="rect">
            <a:avLst/>
          </a:prstGeom>
        </p:spPr>
      </p:pic>
      <p:grpSp>
        <p:nvGrpSpPr>
          <p:cNvPr name="Group 13" id="13"/>
          <p:cNvGrpSpPr>
            <a:grpSpLocks noChangeAspect="true"/>
          </p:cNvGrpSpPr>
          <p:nvPr/>
        </p:nvGrpSpPr>
        <p:grpSpPr>
          <a:xfrm rot="0">
            <a:off x="6682730" y="2876800"/>
            <a:ext cx="5246391" cy="5246370"/>
            <a:chOff x="0" y="0"/>
            <a:chExt cx="6350000" cy="6349975"/>
          </a:xfrm>
        </p:grpSpPr>
        <p:sp>
          <p:nvSpPr>
            <p:cNvPr name="Freeform 14" id="14"/>
            <p:cNvSpPr/>
            <p:nvPr/>
          </p:nvSpPr>
          <p:spPr>
            <a:xfrm flipH="false" flipV="false">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38888" r="-38888" t="0" b="0"/>
              </a:stretch>
            </a:blipFill>
          </p:spPr>
        </p:sp>
      </p:grpSp>
      <p:sp>
        <p:nvSpPr>
          <p:cNvPr name="TextBox 15" id="15"/>
          <p:cNvSpPr txBox="true"/>
          <p:nvPr/>
        </p:nvSpPr>
        <p:spPr>
          <a:xfrm rot="0">
            <a:off x="2830760" y="6140514"/>
            <a:ext cx="3280270" cy="507364"/>
          </a:xfrm>
          <a:prstGeom prst="rect">
            <a:avLst/>
          </a:prstGeom>
        </p:spPr>
        <p:txBody>
          <a:bodyPr anchor="t" rtlCol="false" tIns="0" lIns="0" bIns="0" rIns="0">
            <a:spAutoFit/>
          </a:bodyPr>
          <a:lstStyle/>
          <a:p>
            <a:pPr>
              <a:lnSpc>
                <a:spcPts val="4060"/>
              </a:lnSpc>
            </a:pPr>
            <a:r>
              <a:rPr lang="en-US" sz="2900">
                <a:solidFill>
                  <a:srgbClr val="92DCEF"/>
                </a:solidFill>
                <a:latin typeface="Mokoto"/>
              </a:rPr>
              <a:t>CRACK </a:t>
            </a:r>
          </a:p>
        </p:txBody>
      </p:sp>
      <p:sp>
        <p:nvSpPr>
          <p:cNvPr name="TextBox 16" id="16"/>
          <p:cNvSpPr txBox="true"/>
          <p:nvPr/>
        </p:nvSpPr>
        <p:spPr>
          <a:xfrm rot="0">
            <a:off x="2830760" y="6858265"/>
            <a:ext cx="3280270" cy="1377295"/>
          </a:xfrm>
          <a:prstGeom prst="rect">
            <a:avLst/>
          </a:prstGeom>
        </p:spPr>
        <p:txBody>
          <a:bodyPr anchor="t" rtlCol="false" tIns="0" lIns="0" bIns="0" rIns="0">
            <a:spAutoFit/>
          </a:bodyPr>
          <a:lstStyle/>
          <a:p>
            <a:pPr algn="just">
              <a:lnSpc>
                <a:spcPts val="2197"/>
              </a:lnSpc>
            </a:pPr>
            <a:r>
              <a:rPr lang="en-US" sz="1569">
                <a:solidFill>
                  <a:srgbClr val="A2E3F9"/>
                </a:solidFill>
                <a:latin typeface="Montserrat Semi-Bold"/>
              </a:rPr>
              <a:t>Crack the hash and get the password  using this  </a:t>
            </a:r>
          </a:p>
          <a:p>
            <a:pPr algn="just">
              <a:lnSpc>
                <a:spcPts val="2197"/>
              </a:lnSpc>
            </a:pPr>
            <a:r>
              <a:rPr lang="en-US" sz="1569">
                <a:solidFill>
                  <a:srgbClr val="A2E3F9"/>
                </a:solidFill>
                <a:latin typeface="Montserrat Semi-Bold"/>
              </a:rPr>
              <a:t>command" sudo John-format=RAW-(hash type) </a:t>
            </a:r>
          </a:p>
          <a:p>
            <a:pPr algn="just">
              <a:lnSpc>
                <a:spcPts val="2197"/>
              </a:lnSpc>
              <a:spcBef>
                <a:spcPct val="0"/>
              </a:spcBef>
            </a:pPr>
            <a:r>
              <a:rPr lang="en-US" sz="1569">
                <a:solidFill>
                  <a:srgbClr val="A2E3F9"/>
                </a:solidFill>
                <a:latin typeface="Montserrat Semi-Bold"/>
              </a:rPr>
              <a:t>(filename)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grpSp>
        <p:nvGrpSpPr>
          <p:cNvPr name="Group 3" id="3"/>
          <p:cNvGrpSpPr/>
          <p:nvPr/>
        </p:nvGrpSpPr>
        <p:grpSpPr>
          <a:xfrm rot="0">
            <a:off x="4374779" y="3004922"/>
            <a:ext cx="4449952" cy="3347865"/>
            <a:chOff x="0" y="0"/>
            <a:chExt cx="1172004" cy="881742"/>
          </a:xfrm>
        </p:grpSpPr>
        <p:sp>
          <p:nvSpPr>
            <p:cNvPr name="Freeform 4" id="4"/>
            <p:cNvSpPr/>
            <p:nvPr/>
          </p:nvSpPr>
          <p:spPr>
            <a:xfrm flipH="false" flipV="false">
              <a:off x="0" y="0"/>
              <a:ext cx="1172004" cy="881742"/>
            </a:xfrm>
            <a:custGeom>
              <a:avLst/>
              <a:gdLst/>
              <a:ahLst/>
              <a:cxnLst/>
              <a:rect r="r" b="b" t="t" l="l"/>
              <a:pathLst>
                <a:path h="881742" w="1172004">
                  <a:moveTo>
                    <a:pt x="0" y="0"/>
                  </a:moveTo>
                  <a:lnTo>
                    <a:pt x="1172004" y="0"/>
                  </a:lnTo>
                  <a:lnTo>
                    <a:pt x="1172004" y="881742"/>
                  </a:lnTo>
                  <a:lnTo>
                    <a:pt x="0" y="881742"/>
                  </a:lnTo>
                  <a:close/>
                </a:path>
              </a:pathLst>
            </a:custGeom>
            <a:solidFill>
              <a:srgbClr val="003845"/>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4108893" y="3335529"/>
            <a:ext cx="4411494" cy="3237471"/>
            <a:chOff x="0" y="0"/>
            <a:chExt cx="1161875" cy="852667"/>
          </a:xfrm>
        </p:grpSpPr>
        <p:sp>
          <p:nvSpPr>
            <p:cNvPr name="Freeform 7" id="7"/>
            <p:cNvSpPr/>
            <p:nvPr/>
          </p:nvSpPr>
          <p:spPr>
            <a:xfrm flipH="false" flipV="false">
              <a:off x="0" y="0"/>
              <a:ext cx="1161875" cy="852667"/>
            </a:xfrm>
            <a:custGeom>
              <a:avLst/>
              <a:gdLst/>
              <a:ahLst/>
              <a:cxnLst/>
              <a:rect r="r" b="b" t="t" l="l"/>
              <a:pathLst>
                <a:path h="852667" w="1161875">
                  <a:moveTo>
                    <a:pt x="0" y="0"/>
                  </a:moveTo>
                  <a:lnTo>
                    <a:pt x="1161875" y="0"/>
                  </a:lnTo>
                  <a:lnTo>
                    <a:pt x="1161875" y="852667"/>
                  </a:lnTo>
                  <a:lnTo>
                    <a:pt x="0" y="852667"/>
                  </a:lnTo>
                  <a:close/>
                </a:path>
              </a:pathLst>
            </a:custGeom>
            <a:solidFill>
              <a:srgbClr val="00D0FF"/>
            </a:solidFill>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9" id="9"/>
          <p:cNvGrpSpPr/>
          <p:nvPr/>
        </p:nvGrpSpPr>
        <p:grpSpPr>
          <a:xfrm rot="0">
            <a:off x="9928818" y="3004922"/>
            <a:ext cx="4458643" cy="3347865"/>
            <a:chOff x="0" y="0"/>
            <a:chExt cx="1174293" cy="881742"/>
          </a:xfrm>
        </p:grpSpPr>
        <p:sp>
          <p:nvSpPr>
            <p:cNvPr name="Freeform 10" id="10"/>
            <p:cNvSpPr/>
            <p:nvPr/>
          </p:nvSpPr>
          <p:spPr>
            <a:xfrm flipH="false" flipV="false">
              <a:off x="0" y="0"/>
              <a:ext cx="1174293" cy="881742"/>
            </a:xfrm>
            <a:custGeom>
              <a:avLst/>
              <a:gdLst/>
              <a:ahLst/>
              <a:cxnLst/>
              <a:rect r="r" b="b" t="t" l="l"/>
              <a:pathLst>
                <a:path h="881742" w="1174293">
                  <a:moveTo>
                    <a:pt x="0" y="0"/>
                  </a:moveTo>
                  <a:lnTo>
                    <a:pt x="1174293" y="0"/>
                  </a:lnTo>
                  <a:lnTo>
                    <a:pt x="1174293" y="881742"/>
                  </a:lnTo>
                  <a:lnTo>
                    <a:pt x="0" y="881742"/>
                  </a:lnTo>
                  <a:close/>
                </a:path>
              </a:pathLst>
            </a:custGeom>
            <a:solidFill>
              <a:srgbClr val="003845"/>
            </a:solidFill>
          </p:spPr>
        </p:sp>
        <p:sp>
          <p:nvSpPr>
            <p:cNvPr name="TextBox 11" id="11"/>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12" id="12"/>
          <p:cNvGrpSpPr/>
          <p:nvPr/>
        </p:nvGrpSpPr>
        <p:grpSpPr>
          <a:xfrm rot="0">
            <a:off x="9605781" y="3335529"/>
            <a:ext cx="4455587" cy="3237471"/>
            <a:chOff x="0" y="0"/>
            <a:chExt cx="1173488" cy="852667"/>
          </a:xfrm>
        </p:grpSpPr>
        <p:sp>
          <p:nvSpPr>
            <p:cNvPr name="Freeform 13" id="13"/>
            <p:cNvSpPr/>
            <p:nvPr/>
          </p:nvSpPr>
          <p:spPr>
            <a:xfrm flipH="false" flipV="false">
              <a:off x="0" y="0"/>
              <a:ext cx="1173488" cy="852667"/>
            </a:xfrm>
            <a:custGeom>
              <a:avLst/>
              <a:gdLst/>
              <a:ahLst/>
              <a:cxnLst/>
              <a:rect r="r" b="b" t="t" l="l"/>
              <a:pathLst>
                <a:path h="852667" w="1173488">
                  <a:moveTo>
                    <a:pt x="0" y="0"/>
                  </a:moveTo>
                  <a:lnTo>
                    <a:pt x="1173488" y="0"/>
                  </a:lnTo>
                  <a:lnTo>
                    <a:pt x="1173488" y="852667"/>
                  </a:lnTo>
                  <a:lnTo>
                    <a:pt x="0" y="852667"/>
                  </a:lnTo>
                  <a:close/>
                </a:path>
              </a:pathLst>
            </a:custGeom>
            <a:solidFill>
              <a:srgbClr val="00D0FF"/>
            </a:solidFill>
          </p:spPr>
        </p:sp>
        <p:sp>
          <p:nvSpPr>
            <p:cNvPr name="TextBox 14" id="14"/>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15" id="1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66597" y="4776643"/>
            <a:ext cx="3595357" cy="647164"/>
          </a:xfrm>
          <a:prstGeom prst="rect">
            <a:avLst/>
          </a:prstGeom>
        </p:spPr>
      </p:pic>
      <p:pic>
        <p:nvPicPr>
          <p:cNvPr name="Picture 16" id="1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4959240" y="4776643"/>
            <a:ext cx="3595357" cy="647164"/>
          </a:xfrm>
          <a:prstGeom prst="rect">
            <a:avLst/>
          </a:prstGeom>
        </p:spPr>
      </p:pic>
      <p:pic>
        <p:nvPicPr>
          <p:cNvPr name="Picture 17" id="17"/>
          <p:cNvPicPr>
            <a:picLocks noChangeAspect="true"/>
          </p:cNvPicPr>
          <p:nvPr/>
        </p:nvPicPr>
        <p:blipFill>
          <a:blip r:embed="rId5"/>
          <a:srcRect l="0" t="0" r="7752" b="0"/>
          <a:stretch>
            <a:fillRect/>
          </a:stretch>
        </p:blipFill>
        <p:spPr>
          <a:xfrm flipH="false" flipV="false" rot="0">
            <a:off x="4348731" y="3743369"/>
            <a:ext cx="3831195" cy="2567408"/>
          </a:xfrm>
          <a:prstGeom prst="rect">
            <a:avLst/>
          </a:prstGeom>
        </p:spPr>
      </p:pic>
      <p:pic>
        <p:nvPicPr>
          <p:cNvPr name="Picture 18" id="18"/>
          <p:cNvPicPr>
            <a:picLocks noChangeAspect="true"/>
          </p:cNvPicPr>
          <p:nvPr/>
        </p:nvPicPr>
        <p:blipFill>
          <a:blip r:embed="rId6"/>
          <a:srcRect l="0" t="0" r="50195" b="0"/>
          <a:stretch>
            <a:fillRect/>
          </a:stretch>
        </p:blipFill>
        <p:spPr>
          <a:xfrm flipH="false" flipV="false" rot="0">
            <a:off x="9823520" y="3743369"/>
            <a:ext cx="3929903" cy="2493960"/>
          </a:xfrm>
          <a:prstGeom prst="rect">
            <a:avLst/>
          </a:prstGeom>
        </p:spPr>
      </p:pic>
      <p:sp>
        <p:nvSpPr>
          <p:cNvPr name="TextBox 19" id="19"/>
          <p:cNvSpPr txBox="true"/>
          <p:nvPr/>
        </p:nvSpPr>
        <p:spPr>
          <a:xfrm rot="0">
            <a:off x="3919286" y="879131"/>
            <a:ext cx="10449429" cy="1030325"/>
          </a:xfrm>
          <a:prstGeom prst="rect">
            <a:avLst/>
          </a:prstGeom>
        </p:spPr>
        <p:txBody>
          <a:bodyPr anchor="t" rtlCol="false" tIns="0" lIns="0" bIns="0" rIns="0">
            <a:spAutoFit/>
          </a:bodyPr>
          <a:lstStyle/>
          <a:p>
            <a:pPr algn="r">
              <a:lnSpc>
                <a:spcPts val="8310"/>
              </a:lnSpc>
            </a:pPr>
            <a:r>
              <a:rPr lang="en-US" sz="5936">
                <a:solidFill>
                  <a:srgbClr val="92DCEF"/>
                </a:solidFill>
                <a:latin typeface="Mokoto"/>
              </a:rPr>
              <a:t>JOHN THE RIPPER  </a:t>
            </a:r>
          </a:p>
        </p:txBody>
      </p:sp>
      <p:sp>
        <p:nvSpPr>
          <p:cNvPr name="TextBox 20" id="20"/>
          <p:cNvSpPr txBox="true"/>
          <p:nvPr/>
        </p:nvSpPr>
        <p:spPr>
          <a:xfrm rot="0">
            <a:off x="4624193" y="6980635"/>
            <a:ext cx="3280270" cy="507364"/>
          </a:xfrm>
          <a:prstGeom prst="rect">
            <a:avLst/>
          </a:prstGeom>
        </p:spPr>
        <p:txBody>
          <a:bodyPr anchor="t" rtlCol="false" tIns="0" lIns="0" bIns="0" rIns="0">
            <a:spAutoFit/>
          </a:bodyPr>
          <a:lstStyle/>
          <a:p>
            <a:pPr algn="ctr">
              <a:lnSpc>
                <a:spcPts val="4060"/>
              </a:lnSpc>
            </a:pPr>
            <a:r>
              <a:rPr lang="en-US" sz="2900">
                <a:solidFill>
                  <a:srgbClr val="92DCEF"/>
                </a:solidFill>
                <a:latin typeface="Mokoto"/>
              </a:rPr>
              <a:t>HASH TYPE</a:t>
            </a:r>
          </a:p>
        </p:txBody>
      </p:sp>
      <p:sp>
        <p:nvSpPr>
          <p:cNvPr name="TextBox 21" id="21"/>
          <p:cNvSpPr txBox="true"/>
          <p:nvPr/>
        </p:nvSpPr>
        <p:spPr>
          <a:xfrm rot="0">
            <a:off x="4624193" y="7698385"/>
            <a:ext cx="3280270" cy="817372"/>
          </a:xfrm>
          <a:prstGeom prst="rect">
            <a:avLst/>
          </a:prstGeom>
        </p:spPr>
        <p:txBody>
          <a:bodyPr anchor="t" rtlCol="false" tIns="0" lIns="0" bIns="0" rIns="0">
            <a:spAutoFit/>
          </a:bodyPr>
          <a:lstStyle/>
          <a:p>
            <a:pPr algn="ctr">
              <a:lnSpc>
                <a:spcPts val="2197"/>
              </a:lnSpc>
              <a:spcBef>
                <a:spcPct val="0"/>
              </a:spcBef>
            </a:pPr>
            <a:r>
              <a:rPr lang="en-US" sz="1569">
                <a:solidFill>
                  <a:srgbClr val="A2E3F9"/>
                </a:solidFill>
                <a:latin typeface="Montserrat Semi-Bold"/>
              </a:rPr>
              <a:t>Using "hash-identifier", we Check the hash type for each hash.</a:t>
            </a:r>
            <a:r>
              <a:rPr lang="en-US" sz="1569">
                <a:solidFill>
                  <a:srgbClr val="A2E3F9"/>
                </a:solidFill>
                <a:latin typeface="Montserrat Semi-Bold"/>
              </a:rPr>
              <a:t> </a:t>
            </a:r>
          </a:p>
        </p:txBody>
      </p:sp>
      <p:sp>
        <p:nvSpPr>
          <p:cNvPr name="TextBox 22" id="22"/>
          <p:cNvSpPr txBox="true"/>
          <p:nvPr/>
        </p:nvSpPr>
        <p:spPr>
          <a:xfrm rot="0">
            <a:off x="10193440" y="6980635"/>
            <a:ext cx="3280270" cy="507364"/>
          </a:xfrm>
          <a:prstGeom prst="rect">
            <a:avLst/>
          </a:prstGeom>
        </p:spPr>
        <p:txBody>
          <a:bodyPr anchor="t" rtlCol="false" tIns="0" lIns="0" bIns="0" rIns="0">
            <a:spAutoFit/>
          </a:bodyPr>
          <a:lstStyle/>
          <a:p>
            <a:pPr algn="ctr">
              <a:lnSpc>
                <a:spcPts val="4060"/>
              </a:lnSpc>
            </a:pPr>
            <a:r>
              <a:rPr lang="en-US" sz="2900">
                <a:solidFill>
                  <a:srgbClr val="92DCEF"/>
                </a:solidFill>
                <a:latin typeface="Mokoto"/>
              </a:rPr>
              <a:t>TEXT FILE</a:t>
            </a:r>
          </a:p>
        </p:txBody>
      </p:sp>
      <p:sp>
        <p:nvSpPr>
          <p:cNvPr name="TextBox 23" id="23"/>
          <p:cNvSpPr txBox="true"/>
          <p:nvPr/>
        </p:nvSpPr>
        <p:spPr>
          <a:xfrm rot="0">
            <a:off x="10193440" y="7698385"/>
            <a:ext cx="3280270" cy="541147"/>
          </a:xfrm>
          <a:prstGeom prst="rect">
            <a:avLst/>
          </a:prstGeom>
        </p:spPr>
        <p:txBody>
          <a:bodyPr anchor="t" rtlCol="false" tIns="0" lIns="0" bIns="0" rIns="0">
            <a:spAutoFit/>
          </a:bodyPr>
          <a:lstStyle/>
          <a:p>
            <a:pPr algn="ctr">
              <a:lnSpc>
                <a:spcPts val="2197"/>
              </a:lnSpc>
              <a:spcBef>
                <a:spcPct val="0"/>
              </a:spcBef>
            </a:pPr>
            <a:r>
              <a:rPr lang="en-US" sz="1569">
                <a:solidFill>
                  <a:srgbClr val="A2E3F9"/>
                </a:solidFill>
                <a:latin typeface="Montserrat Semi-Bold"/>
              </a:rPr>
              <a:t>Ceate a text file and place the hash in it.</a:t>
            </a:r>
            <a:r>
              <a:rPr lang="en-US" sz="1569">
                <a:solidFill>
                  <a:srgbClr val="A2E3F9"/>
                </a:solidFill>
                <a:latin typeface="Montserrat Semi-Bold"/>
              </a:rPr>
              <a: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108" r="0" b="5891"/>
          <a:stretch>
            <a:fillRect/>
          </a:stretch>
        </p:blipFill>
        <p:spPr>
          <a:xfrm flipH="false" flipV="false">
            <a:off x="0" y="0"/>
            <a:ext cx="18288000" cy="10287000"/>
          </a:xfrm>
          <a:prstGeom prst="rect">
            <a:avLst/>
          </a:prstGeom>
        </p:spPr>
      </p:pic>
      <p:grpSp>
        <p:nvGrpSpPr>
          <p:cNvPr name="Group 3" id="3"/>
          <p:cNvGrpSpPr/>
          <p:nvPr/>
        </p:nvGrpSpPr>
        <p:grpSpPr>
          <a:xfrm rot="0">
            <a:off x="4374779" y="2951359"/>
            <a:ext cx="9993935" cy="3910276"/>
            <a:chOff x="0" y="0"/>
            <a:chExt cx="2632148" cy="1029867"/>
          </a:xfrm>
        </p:grpSpPr>
        <p:sp>
          <p:nvSpPr>
            <p:cNvPr name="Freeform 4" id="4"/>
            <p:cNvSpPr/>
            <p:nvPr/>
          </p:nvSpPr>
          <p:spPr>
            <a:xfrm flipH="false" flipV="false">
              <a:off x="0" y="0"/>
              <a:ext cx="2632148" cy="1029867"/>
            </a:xfrm>
            <a:custGeom>
              <a:avLst/>
              <a:gdLst/>
              <a:ahLst/>
              <a:cxnLst/>
              <a:rect r="r" b="b" t="t" l="l"/>
              <a:pathLst>
                <a:path h="1029867" w="2632148">
                  <a:moveTo>
                    <a:pt x="0" y="0"/>
                  </a:moveTo>
                  <a:lnTo>
                    <a:pt x="2632148" y="0"/>
                  </a:lnTo>
                  <a:lnTo>
                    <a:pt x="2632148" y="1029867"/>
                  </a:lnTo>
                  <a:lnTo>
                    <a:pt x="0" y="1029867"/>
                  </a:lnTo>
                  <a:close/>
                </a:path>
              </a:pathLst>
            </a:custGeom>
            <a:solidFill>
              <a:srgbClr val="003845"/>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4108893" y="3308747"/>
            <a:ext cx="9848139" cy="3773101"/>
            <a:chOff x="0" y="0"/>
            <a:chExt cx="2593749" cy="993738"/>
          </a:xfrm>
        </p:grpSpPr>
        <p:sp>
          <p:nvSpPr>
            <p:cNvPr name="Freeform 7" id="7"/>
            <p:cNvSpPr/>
            <p:nvPr/>
          </p:nvSpPr>
          <p:spPr>
            <a:xfrm flipH="false" flipV="false">
              <a:off x="0" y="0"/>
              <a:ext cx="2593749" cy="993738"/>
            </a:xfrm>
            <a:custGeom>
              <a:avLst/>
              <a:gdLst/>
              <a:ahLst/>
              <a:cxnLst/>
              <a:rect r="r" b="b" t="t" l="l"/>
              <a:pathLst>
                <a:path h="993738" w="2593749">
                  <a:moveTo>
                    <a:pt x="0" y="0"/>
                  </a:moveTo>
                  <a:lnTo>
                    <a:pt x="2593749" y="0"/>
                  </a:lnTo>
                  <a:lnTo>
                    <a:pt x="2593749" y="993738"/>
                  </a:lnTo>
                  <a:lnTo>
                    <a:pt x="0" y="993738"/>
                  </a:lnTo>
                  <a:close/>
                </a:path>
              </a:pathLst>
            </a:custGeom>
            <a:solidFill>
              <a:srgbClr val="00D0FF"/>
            </a:solidFill>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9" id="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66597" y="5285492"/>
            <a:ext cx="3595357" cy="647164"/>
          </a:xfrm>
          <a:prstGeom prst="rect">
            <a:avLst/>
          </a:prstGeom>
        </p:spPr>
      </p:pic>
      <p:pic>
        <p:nvPicPr>
          <p:cNvPr name="Picture 10" id="10"/>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4959240" y="5285492"/>
            <a:ext cx="3595357" cy="647164"/>
          </a:xfrm>
          <a:prstGeom prst="rect">
            <a:avLst/>
          </a:prstGeom>
        </p:spPr>
      </p:pic>
      <p:pic>
        <p:nvPicPr>
          <p:cNvPr name="Picture 11" id="11"/>
          <p:cNvPicPr>
            <a:picLocks noChangeAspect="true"/>
          </p:cNvPicPr>
          <p:nvPr/>
        </p:nvPicPr>
        <p:blipFill>
          <a:blip r:embed="rId5"/>
          <a:srcRect l="0" t="0" r="17207" b="32636"/>
          <a:stretch>
            <a:fillRect/>
          </a:stretch>
        </p:blipFill>
        <p:spPr>
          <a:xfrm flipH="false" flipV="false" rot="0">
            <a:off x="4394251" y="3687558"/>
            <a:ext cx="9277423" cy="3195868"/>
          </a:xfrm>
          <a:prstGeom prst="rect">
            <a:avLst/>
          </a:prstGeom>
        </p:spPr>
      </p:pic>
      <p:sp>
        <p:nvSpPr>
          <p:cNvPr name="TextBox 12" id="12"/>
          <p:cNvSpPr txBox="true"/>
          <p:nvPr/>
        </p:nvSpPr>
        <p:spPr>
          <a:xfrm rot="0">
            <a:off x="3919286" y="879131"/>
            <a:ext cx="10449429" cy="1030325"/>
          </a:xfrm>
          <a:prstGeom prst="rect">
            <a:avLst/>
          </a:prstGeom>
        </p:spPr>
        <p:txBody>
          <a:bodyPr anchor="t" rtlCol="false" tIns="0" lIns="0" bIns="0" rIns="0">
            <a:spAutoFit/>
          </a:bodyPr>
          <a:lstStyle/>
          <a:p>
            <a:pPr algn="r">
              <a:lnSpc>
                <a:spcPts val="8310"/>
              </a:lnSpc>
            </a:pPr>
            <a:r>
              <a:rPr lang="en-US" sz="5936">
                <a:solidFill>
                  <a:srgbClr val="92DCEF"/>
                </a:solidFill>
                <a:latin typeface="Mokoto"/>
              </a:rPr>
              <a:t>JOHN THE RIPPER  </a:t>
            </a:r>
          </a:p>
        </p:txBody>
      </p:sp>
      <p:sp>
        <p:nvSpPr>
          <p:cNvPr name="TextBox 13" id="13"/>
          <p:cNvSpPr txBox="true"/>
          <p:nvPr/>
        </p:nvSpPr>
        <p:spPr>
          <a:xfrm rot="0">
            <a:off x="6120706" y="7533734"/>
            <a:ext cx="5824512" cy="507364"/>
          </a:xfrm>
          <a:prstGeom prst="rect">
            <a:avLst/>
          </a:prstGeom>
        </p:spPr>
        <p:txBody>
          <a:bodyPr anchor="t" rtlCol="false" tIns="0" lIns="0" bIns="0" rIns="0">
            <a:spAutoFit/>
          </a:bodyPr>
          <a:lstStyle/>
          <a:p>
            <a:pPr algn="ctr">
              <a:lnSpc>
                <a:spcPts val="4060"/>
              </a:lnSpc>
            </a:pPr>
            <a:r>
              <a:rPr lang="en-US" sz="2900">
                <a:solidFill>
                  <a:srgbClr val="92DCEF"/>
                </a:solidFill>
                <a:latin typeface="Mokoto"/>
              </a:rPr>
              <a:t>CRACK THE HASH</a:t>
            </a:r>
          </a:p>
        </p:txBody>
      </p:sp>
      <p:sp>
        <p:nvSpPr>
          <p:cNvPr name="TextBox 14" id="14"/>
          <p:cNvSpPr txBox="true"/>
          <p:nvPr/>
        </p:nvSpPr>
        <p:spPr>
          <a:xfrm rot="0">
            <a:off x="6401912" y="8203023"/>
            <a:ext cx="5262101" cy="1093597"/>
          </a:xfrm>
          <a:prstGeom prst="rect">
            <a:avLst/>
          </a:prstGeom>
        </p:spPr>
        <p:txBody>
          <a:bodyPr anchor="t" rtlCol="false" tIns="0" lIns="0" bIns="0" rIns="0">
            <a:spAutoFit/>
          </a:bodyPr>
          <a:lstStyle/>
          <a:p>
            <a:pPr algn="ctr">
              <a:lnSpc>
                <a:spcPts val="2197"/>
              </a:lnSpc>
            </a:pPr>
            <a:r>
              <a:rPr lang="en-US" sz="1569">
                <a:solidFill>
                  <a:srgbClr val="A2E3F9"/>
                </a:solidFill>
                <a:latin typeface="Montserrat Semi-Bold"/>
              </a:rPr>
              <a:t>Crack the hash and get the password</a:t>
            </a:r>
            <a:r>
              <a:rPr lang="en-US" sz="1569">
                <a:solidFill>
                  <a:srgbClr val="A2E3F9"/>
                </a:solidFill>
                <a:latin typeface="Montserrat Semi-Bold"/>
              </a:rPr>
              <a:t> using this </a:t>
            </a:r>
          </a:p>
          <a:p>
            <a:pPr algn="ctr">
              <a:lnSpc>
                <a:spcPts val="2197"/>
              </a:lnSpc>
            </a:pPr>
            <a:r>
              <a:rPr lang="en-US" sz="1569">
                <a:solidFill>
                  <a:srgbClr val="A2E3F9"/>
                </a:solidFill>
                <a:latin typeface="Montserrat Semi-Bold"/>
              </a:rPr>
              <a:t>command" sudo John-format=RAW-(hash type) </a:t>
            </a:r>
          </a:p>
          <a:p>
            <a:pPr algn="ctr">
              <a:lnSpc>
                <a:spcPts val="2197"/>
              </a:lnSpc>
            </a:pPr>
            <a:r>
              <a:rPr lang="en-US" sz="1569">
                <a:solidFill>
                  <a:srgbClr val="A2E3F9"/>
                </a:solidFill>
                <a:latin typeface="Montserrat Semi-Bold"/>
              </a:rPr>
              <a:t>(filename) </a:t>
            </a:r>
          </a:p>
          <a:p>
            <a:pPr algn="ctr">
              <a:lnSpc>
                <a:spcPts val="2197"/>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000" r="0" b="5000"/>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09604" y="7056948"/>
            <a:ext cx="4320000" cy="4114800"/>
          </a:xfrm>
          <a:prstGeom prst="rect">
            <a:avLst/>
          </a:prstGeom>
        </p:spPr>
      </p:pic>
      <p:pic>
        <p:nvPicPr>
          <p:cNvPr name="Picture 4" id="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6007846" y="-702922"/>
            <a:ext cx="2877925" cy="2823964"/>
          </a:xfrm>
          <a:prstGeom prst="rect">
            <a:avLst/>
          </a:prstGeom>
        </p:spPr>
      </p:pic>
      <p:grpSp>
        <p:nvGrpSpPr>
          <p:cNvPr name="Group 5" id="5"/>
          <p:cNvGrpSpPr/>
          <p:nvPr/>
        </p:nvGrpSpPr>
        <p:grpSpPr>
          <a:xfrm rot="0">
            <a:off x="4313666" y="2469115"/>
            <a:ext cx="9660669" cy="1800410"/>
            <a:chOff x="0" y="0"/>
            <a:chExt cx="2544374" cy="474182"/>
          </a:xfrm>
        </p:grpSpPr>
        <p:sp>
          <p:nvSpPr>
            <p:cNvPr name="Freeform 6" id="6"/>
            <p:cNvSpPr/>
            <p:nvPr/>
          </p:nvSpPr>
          <p:spPr>
            <a:xfrm flipH="false" flipV="false">
              <a:off x="0" y="0"/>
              <a:ext cx="2544374" cy="474182"/>
            </a:xfrm>
            <a:custGeom>
              <a:avLst/>
              <a:gdLst/>
              <a:ahLst/>
              <a:cxnLst/>
              <a:rect r="r" b="b" t="t" l="l"/>
              <a:pathLst>
                <a:path h="474182" w="2544374">
                  <a:moveTo>
                    <a:pt x="0" y="0"/>
                  </a:moveTo>
                  <a:lnTo>
                    <a:pt x="2544374" y="0"/>
                  </a:lnTo>
                  <a:lnTo>
                    <a:pt x="2544374" y="474182"/>
                  </a:lnTo>
                  <a:lnTo>
                    <a:pt x="0" y="474182"/>
                  </a:lnTo>
                  <a:close/>
                </a:path>
              </a:pathLst>
            </a:custGeom>
            <a:solidFill>
              <a:srgbClr val="00D0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8" id="8"/>
          <p:cNvPicPr>
            <a:picLocks noChangeAspect="true"/>
          </p:cNvPicPr>
          <p:nvPr/>
        </p:nvPicPr>
        <p:blipFill>
          <a:blip r:embed="rId7"/>
          <a:srcRect l="0" t="59140" r="2027" b="3149"/>
          <a:stretch>
            <a:fillRect/>
          </a:stretch>
        </p:blipFill>
        <p:spPr>
          <a:xfrm flipH="false" flipV="false" rot="0">
            <a:off x="4515607" y="2614098"/>
            <a:ext cx="9288313" cy="1513646"/>
          </a:xfrm>
          <a:prstGeom prst="rect">
            <a:avLst/>
          </a:prstGeom>
        </p:spPr>
      </p:pic>
      <p:grpSp>
        <p:nvGrpSpPr>
          <p:cNvPr name="Group 9" id="9"/>
          <p:cNvGrpSpPr/>
          <p:nvPr/>
        </p:nvGrpSpPr>
        <p:grpSpPr>
          <a:xfrm rot="0">
            <a:off x="4313666" y="4779113"/>
            <a:ext cx="9660669" cy="1800410"/>
            <a:chOff x="0" y="0"/>
            <a:chExt cx="2544374" cy="474182"/>
          </a:xfrm>
        </p:grpSpPr>
        <p:sp>
          <p:nvSpPr>
            <p:cNvPr name="Freeform 10" id="10"/>
            <p:cNvSpPr/>
            <p:nvPr/>
          </p:nvSpPr>
          <p:spPr>
            <a:xfrm flipH="false" flipV="false">
              <a:off x="0" y="0"/>
              <a:ext cx="2544374" cy="474182"/>
            </a:xfrm>
            <a:custGeom>
              <a:avLst/>
              <a:gdLst/>
              <a:ahLst/>
              <a:cxnLst/>
              <a:rect r="r" b="b" t="t" l="l"/>
              <a:pathLst>
                <a:path h="474182" w="2544374">
                  <a:moveTo>
                    <a:pt x="0" y="0"/>
                  </a:moveTo>
                  <a:lnTo>
                    <a:pt x="2544374" y="0"/>
                  </a:lnTo>
                  <a:lnTo>
                    <a:pt x="2544374" y="474182"/>
                  </a:lnTo>
                  <a:lnTo>
                    <a:pt x="0" y="474182"/>
                  </a:lnTo>
                  <a:close/>
                </a:path>
              </a:pathLst>
            </a:custGeom>
            <a:solidFill>
              <a:srgbClr val="00D0FF"/>
            </a:solidFill>
          </p:spPr>
        </p:sp>
        <p:sp>
          <p:nvSpPr>
            <p:cNvPr name="TextBox 11" id="11"/>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grpSp>
        <p:nvGrpSpPr>
          <p:cNvPr name="Group 12" id="12"/>
          <p:cNvGrpSpPr/>
          <p:nvPr/>
        </p:nvGrpSpPr>
        <p:grpSpPr>
          <a:xfrm rot="0">
            <a:off x="4313666" y="7089110"/>
            <a:ext cx="9660669" cy="1800410"/>
            <a:chOff x="0" y="0"/>
            <a:chExt cx="2544374" cy="474182"/>
          </a:xfrm>
        </p:grpSpPr>
        <p:sp>
          <p:nvSpPr>
            <p:cNvPr name="Freeform 13" id="13"/>
            <p:cNvSpPr/>
            <p:nvPr/>
          </p:nvSpPr>
          <p:spPr>
            <a:xfrm flipH="false" flipV="false">
              <a:off x="0" y="0"/>
              <a:ext cx="2544374" cy="474182"/>
            </a:xfrm>
            <a:custGeom>
              <a:avLst/>
              <a:gdLst/>
              <a:ahLst/>
              <a:cxnLst/>
              <a:rect r="r" b="b" t="t" l="l"/>
              <a:pathLst>
                <a:path h="474182" w="2544374">
                  <a:moveTo>
                    <a:pt x="0" y="0"/>
                  </a:moveTo>
                  <a:lnTo>
                    <a:pt x="2544374" y="0"/>
                  </a:lnTo>
                  <a:lnTo>
                    <a:pt x="2544374" y="474182"/>
                  </a:lnTo>
                  <a:lnTo>
                    <a:pt x="0" y="474182"/>
                  </a:lnTo>
                  <a:close/>
                </a:path>
              </a:pathLst>
            </a:custGeom>
            <a:solidFill>
              <a:srgbClr val="00D0FF"/>
            </a:solidFill>
          </p:spPr>
        </p:sp>
        <p:sp>
          <p:nvSpPr>
            <p:cNvPr name="TextBox 14" id="14"/>
            <p:cNvSpPr txBox="true"/>
            <p:nvPr/>
          </p:nvSpPr>
          <p:spPr>
            <a:xfrm>
              <a:off x="0" y="-38100"/>
              <a:ext cx="812800" cy="850900"/>
            </a:xfrm>
            <a:prstGeom prst="rect">
              <a:avLst/>
            </a:prstGeom>
          </p:spPr>
          <p:txBody>
            <a:bodyPr anchor="ctr" rtlCol="false" tIns="50800" lIns="50800" bIns="50800" rIns="50800"/>
            <a:lstStyle/>
            <a:p>
              <a:pPr algn="ctr">
                <a:lnSpc>
                  <a:spcPts val="2940"/>
                </a:lnSpc>
              </a:pPr>
            </a:p>
          </p:txBody>
        </p:sp>
      </p:grpSp>
      <p:pic>
        <p:nvPicPr>
          <p:cNvPr name="Picture 15" id="15"/>
          <p:cNvPicPr>
            <a:picLocks noChangeAspect="true"/>
          </p:cNvPicPr>
          <p:nvPr/>
        </p:nvPicPr>
        <p:blipFill>
          <a:blip r:embed="rId8"/>
          <a:srcRect l="0" t="0" r="4599" b="0"/>
          <a:stretch>
            <a:fillRect/>
          </a:stretch>
        </p:blipFill>
        <p:spPr>
          <a:xfrm flipH="false" flipV="false" rot="0">
            <a:off x="4548333" y="4961378"/>
            <a:ext cx="9208481" cy="1471562"/>
          </a:xfrm>
          <a:prstGeom prst="rect">
            <a:avLst/>
          </a:prstGeom>
        </p:spPr>
      </p:pic>
      <p:pic>
        <p:nvPicPr>
          <p:cNvPr name="Picture 16" id="16"/>
          <p:cNvPicPr>
            <a:picLocks noChangeAspect="true"/>
          </p:cNvPicPr>
          <p:nvPr/>
        </p:nvPicPr>
        <p:blipFill>
          <a:blip r:embed="rId9"/>
          <a:srcRect l="1591" t="2786" r="0" b="2786"/>
          <a:stretch>
            <a:fillRect/>
          </a:stretch>
        </p:blipFill>
        <p:spPr>
          <a:xfrm flipH="false" flipV="false" rot="0">
            <a:off x="4548333" y="7265323"/>
            <a:ext cx="9255587" cy="1507248"/>
          </a:xfrm>
          <a:prstGeom prst="rect">
            <a:avLst/>
          </a:prstGeom>
        </p:spPr>
      </p:pic>
      <p:sp>
        <p:nvSpPr>
          <p:cNvPr name="TextBox 17" id="17"/>
          <p:cNvSpPr txBox="true"/>
          <p:nvPr/>
        </p:nvSpPr>
        <p:spPr>
          <a:xfrm rot="0">
            <a:off x="4577815" y="895350"/>
            <a:ext cx="9132369" cy="1030325"/>
          </a:xfrm>
          <a:prstGeom prst="rect">
            <a:avLst/>
          </a:prstGeom>
        </p:spPr>
        <p:txBody>
          <a:bodyPr anchor="t" rtlCol="false" tIns="0" lIns="0" bIns="0" rIns="0">
            <a:spAutoFit/>
          </a:bodyPr>
          <a:lstStyle/>
          <a:p>
            <a:pPr algn="ctr">
              <a:lnSpc>
                <a:spcPts val="8310"/>
              </a:lnSpc>
            </a:pPr>
            <a:r>
              <a:rPr lang="en-US" sz="5936">
                <a:solidFill>
                  <a:srgbClr val="92DCEF"/>
                </a:solidFill>
                <a:latin typeface="Mokoto"/>
              </a:rPr>
              <a:t>ANALYSIS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DAFaYdubO6o</dc:identifier>
  <dcterms:modified xsi:type="dcterms:W3CDTF">2011-08-01T06:04:30Z</dcterms:modified>
  <cp:revision>1</cp:revision>
  <dc:title>Data Security and Privacy Project</dc:title>
</cp:coreProperties>
</file>

<file path=docProps/thumbnail.jpeg>
</file>